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handoutMasterIdLst>
    <p:handoutMasterId r:id="rId32"/>
  </p:handoutMasterIdLst>
  <p:sldIdLst>
    <p:sldId id="256" r:id="rId2"/>
    <p:sldId id="290" r:id="rId3"/>
    <p:sldId id="257" r:id="rId4"/>
    <p:sldId id="291" r:id="rId5"/>
    <p:sldId id="293" r:id="rId6"/>
    <p:sldId id="297" r:id="rId7"/>
    <p:sldId id="295" r:id="rId8"/>
    <p:sldId id="299" r:id="rId9"/>
    <p:sldId id="300" r:id="rId10"/>
    <p:sldId id="301" r:id="rId11"/>
    <p:sldId id="319" r:id="rId12"/>
    <p:sldId id="316" r:id="rId13"/>
    <p:sldId id="317" r:id="rId14"/>
    <p:sldId id="318" r:id="rId15"/>
    <p:sldId id="306" r:id="rId16"/>
    <p:sldId id="320" r:id="rId17"/>
    <p:sldId id="307" r:id="rId18"/>
    <p:sldId id="321" r:id="rId19"/>
    <p:sldId id="322" r:id="rId20"/>
    <p:sldId id="324" r:id="rId21"/>
    <p:sldId id="326" r:id="rId22"/>
    <p:sldId id="325" r:id="rId23"/>
    <p:sldId id="271" r:id="rId24"/>
    <p:sldId id="309" r:id="rId25"/>
    <p:sldId id="310" r:id="rId26"/>
    <p:sldId id="311" r:id="rId27"/>
    <p:sldId id="313" r:id="rId28"/>
    <p:sldId id="314" r:id="rId29"/>
    <p:sldId id="315" r:id="rId30"/>
  </p:sldIdLst>
  <p:sldSz cx="9144000" cy="5143500" type="screen16x9"/>
  <p:notesSz cx="6858000" cy="9144000"/>
  <p:embeddedFontLst>
    <p:embeddedFont>
      <p:font typeface="Fira Sans" panose="020B05030500000200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62">
          <p15:clr>
            <a:srgbClr val="A4A3A4"/>
          </p15:clr>
        </p15:guide>
        <p15:guide id="2" pos="2868">
          <p15:clr>
            <a:srgbClr val="A4A3A4"/>
          </p15:clr>
        </p15:guide>
        <p15:guide id="3" pos="281">
          <p15:clr>
            <a:srgbClr val="A4A3A4"/>
          </p15:clr>
        </p15:guide>
        <p15:guide id="4" orient="horz" pos="261">
          <p15:clr>
            <a:srgbClr val="A4A3A4"/>
          </p15:clr>
        </p15:guide>
        <p15:guide id="5" orient="horz" pos="2979">
          <p15:clr>
            <a:srgbClr val="A4A3A4"/>
          </p15:clr>
        </p15:guide>
        <p15:guide id="6" pos="54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49F"/>
    <a:srgbClr val="41B1C4"/>
    <a:srgbClr val="E3B84E"/>
    <a:srgbClr val="B79EBB"/>
    <a:srgbClr val="C04E48"/>
    <a:srgbClr val="2E3A49"/>
    <a:srgbClr val="EACE74"/>
    <a:srgbClr val="DF665D"/>
    <a:srgbClr val="D2EEF7"/>
    <a:srgbClr val="3660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610" y="72"/>
      </p:cViewPr>
      <p:guideLst>
        <p:guide orient="horz" pos="1662"/>
        <p:guide pos="2868"/>
        <p:guide pos="281"/>
        <p:guide orient="horz" pos="261"/>
        <p:guide orient="horz" pos="2979"/>
        <p:guide pos="54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E9D4A9C-7214-4D2B-BA7D-19FD13AB7958}" type="doc">
      <dgm:prSet loTypeId="urn:microsoft.com/office/officeart/2008/layout/HalfCircleOrganizationChart#1" loCatId="hierarchy" qsTypeId="urn:microsoft.com/office/officeart/2005/8/quickstyle/simple1#1" qsCatId="simple" csTypeId="urn:microsoft.com/office/officeart/2005/8/colors/colorful2#1" csCatId="colorful" phldr="1"/>
      <dgm:spPr/>
      <dgm:t>
        <a:bodyPr/>
        <a:lstStyle/>
        <a:p>
          <a:endParaRPr lang="en-IN"/>
        </a:p>
      </dgm:t>
    </dgm:pt>
    <dgm:pt modelId="{7BB61999-017E-4757-B80A-97264FDEDF20}">
      <dgm:prSet phldrT="[Text]" custT="1"/>
      <dgm:spPr/>
      <dgm:t>
        <a:bodyPr/>
        <a:lstStyle/>
        <a:p>
          <a:r>
            <a:rPr lang="en-US" sz="1200" b="1" dirty="0">
              <a:latin typeface="Roboto" panose="02000000000000000000" pitchFamily="2" charset="0"/>
              <a:ea typeface="Roboto" panose="02000000000000000000" pitchFamily="2" charset="0"/>
            </a:rPr>
            <a:t>TYPES OF MACHINE LEARNING</a:t>
          </a:r>
          <a:endParaRPr lang="en-IN" sz="1200" b="1" dirty="0">
            <a:latin typeface="Roboto" panose="02000000000000000000" pitchFamily="2" charset="0"/>
            <a:ea typeface="Roboto" panose="02000000000000000000" pitchFamily="2" charset="0"/>
          </a:endParaRPr>
        </a:p>
      </dgm:t>
    </dgm:pt>
    <dgm:pt modelId="{689B3DB0-69F9-422F-A7B4-D6C0ACD9B19D}" type="parTrans" cxnId="{DDEC8847-EE82-4CD8-B94F-94F981C1CDD7}">
      <dgm:prSet/>
      <dgm:spPr/>
      <dgm:t>
        <a:bodyPr/>
        <a:lstStyle/>
        <a:p>
          <a:endParaRPr lang="en-IN">
            <a:latin typeface="Roboto" panose="02000000000000000000" pitchFamily="2" charset="0"/>
            <a:ea typeface="Roboto" panose="02000000000000000000" pitchFamily="2" charset="0"/>
          </a:endParaRPr>
        </a:p>
      </dgm:t>
    </dgm:pt>
    <dgm:pt modelId="{C0905DCC-9B18-4C48-85FE-0F1C53AF63E8}" type="sibTrans" cxnId="{DDEC8847-EE82-4CD8-B94F-94F981C1CDD7}">
      <dgm:prSet/>
      <dgm:spPr/>
      <dgm:t>
        <a:bodyPr/>
        <a:lstStyle/>
        <a:p>
          <a:endParaRPr lang="en-IN">
            <a:latin typeface="Roboto" panose="02000000000000000000" pitchFamily="2" charset="0"/>
            <a:ea typeface="Roboto" panose="02000000000000000000" pitchFamily="2" charset="0"/>
          </a:endParaRPr>
        </a:p>
      </dgm:t>
    </dgm:pt>
    <dgm:pt modelId="{13D73FD4-B823-42CA-B7C0-FBCC9B1A2763}">
      <dgm:prSet phldrT="[Text]" custT="1"/>
      <dgm:spPr/>
      <dgm:t>
        <a:bodyPr/>
        <a:lstStyle/>
        <a:p>
          <a:r>
            <a:rPr lang="en-US" sz="1200" dirty="0">
              <a:latin typeface="Roboto" panose="02000000000000000000" pitchFamily="2" charset="0"/>
              <a:ea typeface="Roboto" panose="02000000000000000000" pitchFamily="2" charset="0"/>
            </a:rPr>
            <a:t>Supervised learning</a:t>
          </a:r>
          <a:endParaRPr lang="en-IN" sz="1200" dirty="0">
            <a:latin typeface="Roboto" panose="02000000000000000000" pitchFamily="2" charset="0"/>
            <a:ea typeface="Roboto" panose="02000000000000000000" pitchFamily="2" charset="0"/>
          </a:endParaRPr>
        </a:p>
      </dgm:t>
    </dgm:pt>
    <dgm:pt modelId="{E43EA868-9C4A-419B-80B3-1B01E91E9DD3}" type="parTrans" cxnId="{662D4A34-4B98-4F70-A4F9-175DE28C7094}">
      <dgm:prSet/>
      <dgm:spPr/>
      <dgm:t>
        <a:bodyPr/>
        <a:lstStyle/>
        <a:p>
          <a:endParaRPr lang="en-IN">
            <a:latin typeface="Roboto" panose="02000000000000000000" pitchFamily="2" charset="0"/>
            <a:ea typeface="Roboto" panose="02000000000000000000" pitchFamily="2" charset="0"/>
          </a:endParaRPr>
        </a:p>
      </dgm:t>
    </dgm:pt>
    <dgm:pt modelId="{589B4219-9387-4C0E-ABF7-4CA4AAAA1A4C}" type="sibTrans" cxnId="{662D4A34-4B98-4F70-A4F9-175DE28C7094}">
      <dgm:prSet/>
      <dgm:spPr/>
      <dgm:t>
        <a:bodyPr/>
        <a:lstStyle/>
        <a:p>
          <a:endParaRPr lang="en-IN">
            <a:latin typeface="Roboto" panose="02000000000000000000" pitchFamily="2" charset="0"/>
            <a:ea typeface="Roboto" panose="02000000000000000000" pitchFamily="2" charset="0"/>
          </a:endParaRPr>
        </a:p>
      </dgm:t>
    </dgm:pt>
    <dgm:pt modelId="{B55C31CA-6F23-4095-BF72-1C7C97546876}">
      <dgm:prSet phldrT="[Text]" custT="1"/>
      <dgm:spPr/>
      <dgm:t>
        <a:bodyPr/>
        <a:lstStyle/>
        <a:p>
          <a:r>
            <a:rPr lang="en-US" sz="1200" dirty="0">
              <a:latin typeface="Roboto" panose="02000000000000000000" pitchFamily="2" charset="0"/>
              <a:ea typeface="Roboto" panose="02000000000000000000" pitchFamily="2" charset="0"/>
            </a:rPr>
            <a:t>Unsupervised learning </a:t>
          </a:r>
          <a:endParaRPr lang="en-IN" sz="1200" dirty="0">
            <a:latin typeface="Roboto" panose="02000000000000000000" pitchFamily="2" charset="0"/>
            <a:ea typeface="Roboto" panose="02000000000000000000" pitchFamily="2" charset="0"/>
          </a:endParaRPr>
        </a:p>
      </dgm:t>
    </dgm:pt>
    <dgm:pt modelId="{B537A341-482D-4DB3-9290-21AE1684FEB3}" type="parTrans" cxnId="{2E19FEC3-2BC9-445B-814E-44888308483D}">
      <dgm:prSet/>
      <dgm:spPr/>
      <dgm:t>
        <a:bodyPr/>
        <a:lstStyle/>
        <a:p>
          <a:endParaRPr lang="en-IN">
            <a:latin typeface="Roboto" panose="02000000000000000000" pitchFamily="2" charset="0"/>
            <a:ea typeface="Roboto" panose="02000000000000000000" pitchFamily="2" charset="0"/>
          </a:endParaRPr>
        </a:p>
      </dgm:t>
    </dgm:pt>
    <dgm:pt modelId="{62C515A8-50F6-439F-BA08-C62B0682C189}" type="sibTrans" cxnId="{2E19FEC3-2BC9-445B-814E-44888308483D}">
      <dgm:prSet/>
      <dgm:spPr/>
      <dgm:t>
        <a:bodyPr/>
        <a:lstStyle/>
        <a:p>
          <a:endParaRPr lang="en-IN">
            <a:latin typeface="Roboto" panose="02000000000000000000" pitchFamily="2" charset="0"/>
            <a:ea typeface="Roboto" panose="02000000000000000000" pitchFamily="2" charset="0"/>
          </a:endParaRPr>
        </a:p>
      </dgm:t>
    </dgm:pt>
    <dgm:pt modelId="{DBE7F45C-839F-4A0F-B0A0-8FF2ED52B008}">
      <dgm:prSet phldrT="[Text]" custT="1"/>
      <dgm:spPr/>
      <dgm:t>
        <a:bodyPr/>
        <a:lstStyle/>
        <a:p>
          <a:r>
            <a:rPr lang="en-US" sz="1200" dirty="0">
              <a:latin typeface="Roboto" panose="02000000000000000000" pitchFamily="2" charset="0"/>
              <a:ea typeface="Roboto" panose="02000000000000000000" pitchFamily="2" charset="0"/>
            </a:rPr>
            <a:t>Reinforcement learning</a:t>
          </a:r>
          <a:endParaRPr lang="en-IN" sz="1200" dirty="0">
            <a:latin typeface="Roboto" panose="02000000000000000000" pitchFamily="2" charset="0"/>
            <a:ea typeface="Roboto" panose="02000000000000000000" pitchFamily="2" charset="0"/>
          </a:endParaRPr>
        </a:p>
      </dgm:t>
    </dgm:pt>
    <dgm:pt modelId="{732EFCDD-DD5D-4BB9-BED5-AA3C776DB845}" type="parTrans" cxnId="{B0D393AD-648D-46B5-AE78-A710F3DB81CB}">
      <dgm:prSet/>
      <dgm:spPr/>
      <dgm:t>
        <a:bodyPr/>
        <a:lstStyle/>
        <a:p>
          <a:endParaRPr lang="en-IN">
            <a:latin typeface="Roboto" panose="02000000000000000000" pitchFamily="2" charset="0"/>
            <a:ea typeface="Roboto" panose="02000000000000000000" pitchFamily="2" charset="0"/>
          </a:endParaRPr>
        </a:p>
      </dgm:t>
    </dgm:pt>
    <dgm:pt modelId="{0E5C5C7F-41FB-4C66-9E6A-0C629B6DC50C}" type="sibTrans" cxnId="{B0D393AD-648D-46B5-AE78-A710F3DB81CB}">
      <dgm:prSet/>
      <dgm:spPr/>
      <dgm:t>
        <a:bodyPr/>
        <a:lstStyle/>
        <a:p>
          <a:endParaRPr lang="en-IN">
            <a:latin typeface="Roboto" panose="02000000000000000000" pitchFamily="2" charset="0"/>
            <a:ea typeface="Roboto" panose="02000000000000000000" pitchFamily="2" charset="0"/>
          </a:endParaRPr>
        </a:p>
      </dgm:t>
    </dgm:pt>
    <dgm:pt modelId="{B5876E21-489C-4897-B0EE-351124D1A972}" type="pres">
      <dgm:prSet presAssocID="{8E9D4A9C-7214-4D2B-BA7D-19FD13AB7958}" presName="Name0" presStyleCnt="0">
        <dgm:presLayoutVars>
          <dgm:orgChart val="1"/>
          <dgm:chPref val="1"/>
          <dgm:dir/>
          <dgm:animOne val="branch"/>
          <dgm:animLvl val="lvl"/>
          <dgm:resizeHandles/>
        </dgm:presLayoutVars>
      </dgm:prSet>
      <dgm:spPr/>
    </dgm:pt>
    <dgm:pt modelId="{4E186185-BD58-4809-9D83-C6102E322196}" type="pres">
      <dgm:prSet presAssocID="{7BB61999-017E-4757-B80A-97264FDEDF20}" presName="hierRoot1" presStyleCnt="0">
        <dgm:presLayoutVars>
          <dgm:hierBranch val="init"/>
        </dgm:presLayoutVars>
      </dgm:prSet>
      <dgm:spPr/>
    </dgm:pt>
    <dgm:pt modelId="{0B866F23-D9C1-4680-87A6-DA0990230D99}" type="pres">
      <dgm:prSet presAssocID="{7BB61999-017E-4757-B80A-97264FDEDF20}" presName="rootComposite1" presStyleCnt="0"/>
      <dgm:spPr/>
    </dgm:pt>
    <dgm:pt modelId="{8686D412-DAD2-4F55-A731-98DCBF2AF472}" type="pres">
      <dgm:prSet presAssocID="{7BB61999-017E-4757-B80A-97264FDEDF20}" presName="rootText1" presStyleLbl="alignAcc1" presStyleIdx="0" presStyleCnt="0">
        <dgm:presLayoutVars>
          <dgm:chPref val="3"/>
        </dgm:presLayoutVars>
      </dgm:prSet>
      <dgm:spPr/>
    </dgm:pt>
    <dgm:pt modelId="{2F296923-108E-4D5F-BA63-20AAA24340FB}" type="pres">
      <dgm:prSet presAssocID="{7BB61999-017E-4757-B80A-97264FDEDF20}" presName="topArc1" presStyleLbl="parChTrans1D1" presStyleIdx="0" presStyleCnt="8"/>
      <dgm:spPr/>
    </dgm:pt>
    <dgm:pt modelId="{6BE4D333-E458-40F1-8F17-1DEF341C5833}" type="pres">
      <dgm:prSet presAssocID="{7BB61999-017E-4757-B80A-97264FDEDF20}" presName="bottomArc1" presStyleLbl="parChTrans1D1" presStyleIdx="1" presStyleCnt="8"/>
      <dgm:spPr/>
    </dgm:pt>
    <dgm:pt modelId="{E7C0CED2-897D-4657-9585-8F9E7C060B44}" type="pres">
      <dgm:prSet presAssocID="{7BB61999-017E-4757-B80A-97264FDEDF20}" presName="topConnNode1" presStyleLbl="node1" presStyleIdx="0" presStyleCnt="0"/>
      <dgm:spPr/>
    </dgm:pt>
    <dgm:pt modelId="{953F93F2-E6E2-4BB2-A6F6-A6F0435889AA}" type="pres">
      <dgm:prSet presAssocID="{7BB61999-017E-4757-B80A-97264FDEDF20}" presName="hierChild2" presStyleCnt="0"/>
      <dgm:spPr/>
    </dgm:pt>
    <dgm:pt modelId="{B11F0671-9FE6-4588-8A33-306011E3FF38}" type="pres">
      <dgm:prSet presAssocID="{E43EA868-9C4A-419B-80B3-1B01E91E9DD3}" presName="Name28" presStyleLbl="parChTrans1D2" presStyleIdx="0" presStyleCnt="3"/>
      <dgm:spPr/>
    </dgm:pt>
    <dgm:pt modelId="{78EF7669-0687-43A4-B112-EBC55A136B84}" type="pres">
      <dgm:prSet presAssocID="{13D73FD4-B823-42CA-B7C0-FBCC9B1A2763}" presName="hierRoot2" presStyleCnt="0">
        <dgm:presLayoutVars>
          <dgm:hierBranch val="init"/>
        </dgm:presLayoutVars>
      </dgm:prSet>
      <dgm:spPr/>
    </dgm:pt>
    <dgm:pt modelId="{02746AF3-CD45-45D2-9F34-6E40B796E765}" type="pres">
      <dgm:prSet presAssocID="{13D73FD4-B823-42CA-B7C0-FBCC9B1A2763}" presName="rootComposite2" presStyleCnt="0"/>
      <dgm:spPr/>
    </dgm:pt>
    <dgm:pt modelId="{0BB5CE27-3735-446A-8C3B-0FFEE45999A6}" type="pres">
      <dgm:prSet presAssocID="{13D73FD4-B823-42CA-B7C0-FBCC9B1A2763}" presName="rootText2" presStyleLbl="alignAcc1" presStyleIdx="0" presStyleCnt="0">
        <dgm:presLayoutVars>
          <dgm:chPref val="3"/>
        </dgm:presLayoutVars>
      </dgm:prSet>
      <dgm:spPr/>
    </dgm:pt>
    <dgm:pt modelId="{515EE02E-9F6D-4DFA-97F2-07991621A656}" type="pres">
      <dgm:prSet presAssocID="{13D73FD4-B823-42CA-B7C0-FBCC9B1A2763}" presName="topArc2" presStyleLbl="parChTrans1D1" presStyleIdx="2" presStyleCnt="8"/>
      <dgm:spPr/>
    </dgm:pt>
    <dgm:pt modelId="{BA171C0F-A483-4F0E-B9A4-66A2E19740F0}" type="pres">
      <dgm:prSet presAssocID="{13D73FD4-B823-42CA-B7C0-FBCC9B1A2763}" presName="bottomArc2" presStyleLbl="parChTrans1D1" presStyleIdx="3" presStyleCnt="8"/>
      <dgm:spPr/>
    </dgm:pt>
    <dgm:pt modelId="{9A51E138-1FB1-4204-B2F7-4E73EF0D99FC}" type="pres">
      <dgm:prSet presAssocID="{13D73FD4-B823-42CA-B7C0-FBCC9B1A2763}" presName="topConnNode2" presStyleLbl="node2" presStyleIdx="0" presStyleCnt="0"/>
      <dgm:spPr/>
    </dgm:pt>
    <dgm:pt modelId="{289806FD-DCDE-4828-A157-48216B3B96E8}" type="pres">
      <dgm:prSet presAssocID="{13D73FD4-B823-42CA-B7C0-FBCC9B1A2763}" presName="hierChild4" presStyleCnt="0"/>
      <dgm:spPr/>
    </dgm:pt>
    <dgm:pt modelId="{EEAC981C-FF8E-427A-BC5F-A94E75F56BCA}" type="pres">
      <dgm:prSet presAssocID="{13D73FD4-B823-42CA-B7C0-FBCC9B1A2763}" presName="hierChild5" presStyleCnt="0"/>
      <dgm:spPr/>
    </dgm:pt>
    <dgm:pt modelId="{26331BAF-1245-4211-8B63-208C849F6B4C}" type="pres">
      <dgm:prSet presAssocID="{B537A341-482D-4DB3-9290-21AE1684FEB3}" presName="Name28" presStyleLbl="parChTrans1D2" presStyleIdx="1" presStyleCnt="3"/>
      <dgm:spPr/>
    </dgm:pt>
    <dgm:pt modelId="{70BB8F4A-826A-4A7D-91DD-BBBCBBF42943}" type="pres">
      <dgm:prSet presAssocID="{B55C31CA-6F23-4095-BF72-1C7C97546876}" presName="hierRoot2" presStyleCnt="0">
        <dgm:presLayoutVars>
          <dgm:hierBranch val="init"/>
        </dgm:presLayoutVars>
      </dgm:prSet>
      <dgm:spPr/>
    </dgm:pt>
    <dgm:pt modelId="{F39BCC7A-E241-43B9-A728-98F4A5B5ABEC}" type="pres">
      <dgm:prSet presAssocID="{B55C31CA-6F23-4095-BF72-1C7C97546876}" presName="rootComposite2" presStyleCnt="0"/>
      <dgm:spPr/>
    </dgm:pt>
    <dgm:pt modelId="{2693CEF9-BE91-4D33-B1F9-05BDACFA39EC}" type="pres">
      <dgm:prSet presAssocID="{B55C31CA-6F23-4095-BF72-1C7C97546876}" presName="rootText2" presStyleLbl="alignAcc1" presStyleIdx="0" presStyleCnt="0">
        <dgm:presLayoutVars>
          <dgm:chPref val="3"/>
        </dgm:presLayoutVars>
      </dgm:prSet>
      <dgm:spPr/>
    </dgm:pt>
    <dgm:pt modelId="{AAE844E4-16CE-4B52-BA94-C2E140CC377A}" type="pres">
      <dgm:prSet presAssocID="{B55C31CA-6F23-4095-BF72-1C7C97546876}" presName="topArc2" presStyleLbl="parChTrans1D1" presStyleIdx="4" presStyleCnt="8"/>
      <dgm:spPr/>
    </dgm:pt>
    <dgm:pt modelId="{3C80F6EC-4AD4-4EED-B198-C7428E5CAD94}" type="pres">
      <dgm:prSet presAssocID="{B55C31CA-6F23-4095-BF72-1C7C97546876}" presName="bottomArc2" presStyleLbl="parChTrans1D1" presStyleIdx="5" presStyleCnt="8"/>
      <dgm:spPr/>
    </dgm:pt>
    <dgm:pt modelId="{C88DC989-94BD-46AB-97B4-2709D34A802D}" type="pres">
      <dgm:prSet presAssocID="{B55C31CA-6F23-4095-BF72-1C7C97546876}" presName="topConnNode2" presStyleLbl="node2" presStyleIdx="0" presStyleCnt="0"/>
      <dgm:spPr/>
    </dgm:pt>
    <dgm:pt modelId="{D5500930-28D1-4082-9EBE-73B81D5FAB89}" type="pres">
      <dgm:prSet presAssocID="{B55C31CA-6F23-4095-BF72-1C7C97546876}" presName="hierChild4" presStyleCnt="0"/>
      <dgm:spPr/>
    </dgm:pt>
    <dgm:pt modelId="{834F7C1D-07AD-46B4-AE39-12305F97671E}" type="pres">
      <dgm:prSet presAssocID="{B55C31CA-6F23-4095-BF72-1C7C97546876}" presName="hierChild5" presStyleCnt="0"/>
      <dgm:spPr/>
    </dgm:pt>
    <dgm:pt modelId="{28C7F4BB-4557-4AB6-A9BA-54BF5E040504}" type="pres">
      <dgm:prSet presAssocID="{732EFCDD-DD5D-4BB9-BED5-AA3C776DB845}" presName="Name28" presStyleLbl="parChTrans1D2" presStyleIdx="2" presStyleCnt="3"/>
      <dgm:spPr/>
    </dgm:pt>
    <dgm:pt modelId="{E8BE596E-EC83-408D-A1CF-5AD7A6BF5C68}" type="pres">
      <dgm:prSet presAssocID="{DBE7F45C-839F-4A0F-B0A0-8FF2ED52B008}" presName="hierRoot2" presStyleCnt="0">
        <dgm:presLayoutVars>
          <dgm:hierBranch val="init"/>
        </dgm:presLayoutVars>
      </dgm:prSet>
      <dgm:spPr/>
    </dgm:pt>
    <dgm:pt modelId="{8D1CA7A1-1011-4EAA-8935-DB15E1996677}" type="pres">
      <dgm:prSet presAssocID="{DBE7F45C-839F-4A0F-B0A0-8FF2ED52B008}" presName="rootComposite2" presStyleCnt="0"/>
      <dgm:spPr/>
    </dgm:pt>
    <dgm:pt modelId="{95D95F6E-2544-4007-819D-4DB0C84921E6}" type="pres">
      <dgm:prSet presAssocID="{DBE7F45C-839F-4A0F-B0A0-8FF2ED52B008}" presName="rootText2" presStyleLbl="alignAcc1" presStyleIdx="0" presStyleCnt="0">
        <dgm:presLayoutVars>
          <dgm:chPref val="3"/>
        </dgm:presLayoutVars>
      </dgm:prSet>
      <dgm:spPr/>
    </dgm:pt>
    <dgm:pt modelId="{3F66F9A0-A912-4D9D-B1A3-56803D87BFDD}" type="pres">
      <dgm:prSet presAssocID="{DBE7F45C-839F-4A0F-B0A0-8FF2ED52B008}" presName="topArc2" presStyleLbl="parChTrans1D1" presStyleIdx="6" presStyleCnt="8"/>
      <dgm:spPr/>
    </dgm:pt>
    <dgm:pt modelId="{312CE14A-0DCA-48ED-9DC7-3CB239A1BF12}" type="pres">
      <dgm:prSet presAssocID="{DBE7F45C-839F-4A0F-B0A0-8FF2ED52B008}" presName="bottomArc2" presStyleLbl="parChTrans1D1" presStyleIdx="7" presStyleCnt="8"/>
      <dgm:spPr/>
    </dgm:pt>
    <dgm:pt modelId="{94B52467-16B3-4F6A-873C-8AED72184BD4}" type="pres">
      <dgm:prSet presAssocID="{DBE7F45C-839F-4A0F-B0A0-8FF2ED52B008}" presName="topConnNode2" presStyleLbl="node2" presStyleIdx="0" presStyleCnt="0"/>
      <dgm:spPr/>
    </dgm:pt>
    <dgm:pt modelId="{260052CF-C281-4A12-8C92-F9756990911D}" type="pres">
      <dgm:prSet presAssocID="{DBE7F45C-839F-4A0F-B0A0-8FF2ED52B008}" presName="hierChild4" presStyleCnt="0"/>
      <dgm:spPr/>
    </dgm:pt>
    <dgm:pt modelId="{C7AADA25-1987-46D0-9556-AEC2139D7ECD}" type="pres">
      <dgm:prSet presAssocID="{DBE7F45C-839F-4A0F-B0A0-8FF2ED52B008}" presName="hierChild5" presStyleCnt="0"/>
      <dgm:spPr/>
    </dgm:pt>
    <dgm:pt modelId="{29ADA50C-07A2-4A3B-B2FF-7A7FB2AEA1C3}" type="pres">
      <dgm:prSet presAssocID="{7BB61999-017E-4757-B80A-97264FDEDF20}" presName="hierChild3" presStyleCnt="0"/>
      <dgm:spPr/>
    </dgm:pt>
  </dgm:ptLst>
  <dgm:cxnLst>
    <dgm:cxn modelId="{B701DA04-85D1-4DF8-BB5A-FF26360E1ABA}" type="presOf" srcId="{13D73FD4-B823-42CA-B7C0-FBCC9B1A2763}" destId="{0BB5CE27-3735-446A-8C3B-0FFEE45999A6}" srcOrd="0" destOrd="0" presId="urn:microsoft.com/office/officeart/2008/layout/HalfCircleOrganizationChart#1"/>
    <dgm:cxn modelId="{25BA0A19-D65E-4ADB-9E10-4FC6895F03CC}" type="presOf" srcId="{8E9D4A9C-7214-4D2B-BA7D-19FD13AB7958}" destId="{B5876E21-489C-4897-B0EE-351124D1A972}" srcOrd="0" destOrd="0" presId="urn:microsoft.com/office/officeart/2008/layout/HalfCircleOrganizationChart#1"/>
    <dgm:cxn modelId="{47D0491E-91BD-4C1B-B00B-9D570C1B68A4}" type="presOf" srcId="{7BB61999-017E-4757-B80A-97264FDEDF20}" destId="{8686D412-DAD2-4F55-A731-98DCBF2AF472}" srcOrd="0" destOrd="0" presId="urn:microsoft.com/office/officeart/2008/layout/HalfCircleOrganizationChart#1"/>
    <dgm:cxn modelId="{662D4A34-4B98-4F70-A4F9-175DE28C7094}" srcId="{7BB61999-017E-4757-B80A-97264FDEDF20}" destId="{13D73FD4-B823-42CA-B7C0-FBCC9B1A2763}" srcOrd="0" destOrd="0" parTransId="{E43EA868-9C4A-419B-80B3-1B01E91E9DD3}" sibTransId="{589B4219-9387-4C0E-ABF7-4CA4AAAA1A4C}"/>
    <dgm:cxn modelId="{C416953A-2C1E-4D65-A214-9F6792722E89}" type="presOf" srcId="{B55C31CA-6F23-4095-BF72-1C7C97546876}" destId="{C88DC989-94BD-46AB-97B4-2709D34A802D}" srcOrd="1" destOrd="0" presId="urn:microsoft.com/office/officeart/2008/layout/HalfCircleOrganizationChart#1"/>
    <dgm:cxn modelId="{3A79225B-753A-47D8-A35E-0DF5831C03D1}" type="presOf" srcId="{E43EA868-9C4A-419B-80B3-1B01E91E9DD3}" destId="{B11F0671-9FE6-4588-8A33-306011E3FF38}" srcOrd="0" destOrd="0" presId="urn:microsoft.com/office/officeart/2008/layout/HalfCircleOrganizationChart#1"/>
    <dgm:cxn modelId="{2DA60F67-0E70-4925-B2BD-E10F10849CED}" type="presOf" srcId="{732EFCDD-DD5D-4BB9-BED5-AA3C776DB845}" destId="{28C7F4BB-4557-4AB6-A9BA-54BF5E040504}" srcOrd="0" destOrd="0" presId="urn:microsoft.com/office/officeart/2008/layout/HalfCircleOrganizationChart#1"/>
    <dgm:cxn modelId="{DDEC8847-EE82-4CD8-B94F-94F981C1CDD7}" srcId="{8E9D4A9C-7214-4D2B-BA7D-19FD13AB7958}" destId="{7BB61999-017E-4757-B80A-97264FDEDF20}" srcOrd="0" destOrd="0" parTransId="{689B3DB0-69F9-422F-A7B4-D6C0ACD9B19D}" sibTransId="{C0905DCC-9B18-4C48-85FE-0F1C53AF63E8}"/>
    <dgm:cxn modelId="{731C917C-6820-42BF-9503-E0D20FAE6BE7}" type="presOf" srcId="{B55C31CA-6F23-4095-BF72-1C7C97546876}" destId="{2693CEF9-BE91-4D33-B1F9-05BDACFA39EC}" srcOrd="0" destOrd="0" presId="urn:microsoft.com/office/officeart/2008/layout/HalfCircleOrganizationChart#1"/>
    <dgm:cxn modelId="{D0810D80-1114-4DBE-AF31-6AA2E5D79D62}" type="presOf" srcId="{DBE7F45C-839F-4A0F-B0A0-8FF2ED52B008}" destId="{95D95F6E-2544-4007-819D-4DB0C84921E6}" srcOrd="0" destOrd="0" presId="urn:microsoft.com/office/officeart/2008/layout/HalfCircleOrganizationChart#1"/>
    <dgm:cxn modelId="{A799E280-3764-450A-AADE-E24EE71DEF55}" type="presOf" srcId="{7BB61999-017E-4757-B80A-97264FDEDF20}" destId="{E7C0CED2-897D-4657-9585-8F9E7C060B44}" srcOrd="1" destOrd="0" presId="urn:microsoft.com/office/officeart/2008/layout/HalfCircleOrganizationChart#1"/>
    <dgm:cxn modelId="{260C668F-430E-43F5-B3F0-D8473B14F747}" type="presOf" srcId="{B537A341-482D-4DB3-9290-21AE1684FEB3}" destId="{26331BAF-1245-4211-8B63-208C849F6B4C}" srcOrd="0" destOrd="0" presId="urn:microsoft.com/office/officeart/2008/layout/HalfCircleOrganizationChart#1"/>
    <dgm:cxn modelId="{B1F5CDAB-C429-4B4B-BF85-CF99F064B170}" type="presOf" srcId="{13D73FD4-B823-42CA-B7C0-FBCC9B1A2763}" destId="{9A51E138-1FB1-4204-B2F7-4E73EF0D99FC}" srcOrd="1" destOrd="0" presId="urn:microsoft.com/office/officeart/2008/layout/HalfCircleOrganizationChart#1"/>
    <dgm:cxn modelId="{B0D393AD-648D-46B5-AE78-A710F3DB81CB}" srcId="{7BB61999-017E-4757-B80A-97264FDEDF20}" destId="{DBE7F45C-839F-4A0F-B0A0-8FF2ED52B008}" srcOrd="2" destOrd="0" parTransId="{732EFCDD-DD5D-4BB9-BED5-AA3C776DB845}" sibTransId="{0E5C5C7F-41FB-4C66-9E6A-0C629B6DC50C}"/>
    <dgm:cxn modelId="{2E19FEC3-2BC9-445B-814E-44888308483D}" srcId="{7BB61999-017E-4757-B80A-97264FDEDF20}" destId="{B55C31CA-6F23-4095-BF72-1C7C97546876}" srcOrd="1" destOrd="0" parTransId="{B537A341-482D-4DB3-9290-21AE1684FEB3}" sibTransId="{62C515A8-50F6-439F-BA08-C62B0682C189}"/>
    <dgm:cxn modelId="{71CB45E6-ADC0-45F3-808F-D63849E2A621}" type="presOf" srcId="{DBE7F45C-839F-4A0F-B0A0-8FF2ED52B008}" destId="{94B52467-16B3-4F6A-873C-8AED72184BD4}" srcOrd="1" destOrd="0" presId="urn:microsoft.com/office/officeart/2008/layout/HalfCircleOrganizationChart#1"/>
    <dgm:cxn modelId="{2C34EEBD-F0C7-4A8B-95AD-673F2444AF8F}" type="presParOf" srcId="{B5876E21-489C-4897-B0EE-351124D1A972}" destId="{4E186185-BD58-4809-9D83-C6102E322196}" srcOrd="0" destOrd="0" presId="urn:microsoft.com/office/officeart/2008/layout/HalfCircleOrganizationChart#1"/>
    <dgm:cxn modelId="{BF56DD9B-9DEE-4ACB-A33C-2C5DC1165A76}" type="presParOf" srcId="{4E186185-BD58-4809-9D83-C6102E322196}" destId="{0B866F23-D9C1-4680-87A6-DA0990230D99}" srcOrd="0" destOrd="0" presId="urn:microsoft.com/office/officeart/2008/layout/HalfCircleOrganizationChart#1"/>
    <dgm:cxn modelId="{868871E5-4EB0-4A0D-86FA-DD85DAA810DD}" type="presParOf" srcId="{0B866F23-D9C1-4680-87A6-DA0990230D99}" destId="{8686D412-DAD2-4F55-A731-98DCBF2AF472}" srcOrd="0" destOrd="0" presId="urn:microsoft.com/office/officeart/2008/layout/HalfCircleOrganizationChart#1"/>
    <dgm:cxn modelId="{953E7035-254F-428A-88DC-1F1CB5191F8B}" type="presParOf" srcId="{0B866F23-D9C1-4680-87A6-DA0990230D99}" destId="{2F296923-108E-4D5F-BA63-20AAA24340FB}" srcOrd="1" destOrd="0" presId="urn:microsoft.com/office/officeart/2008/layout/HalfCircleOrganizationChart#1"/>
    <dgm:cxn modelId="{6B29FCF3-519C-4BB7-BDA9-784F50272877}" type="presParOf" srcId="{0B866F23-D9C1-4680-87A6-DA0990230D99}" destId="{6BE4D333-E458-40F1-8F17-1DEF341C5833}" srcOrd="2" destOrd="0" presId="urn:microsoft.com/office/officeart/2008/layout/HalfCircleOrganizationChart#1"/>
    <dgm:cxn modelId="{7BE4853B-D355-4296-A0CA-82AD527EC775}" type="presParOf" srcId="{0B866F23-D9C1-4680-87A6-DA0990230D99}" destId="{E7C0CED2-897D-4657-9585-8F9E7C060B44}" srcOrd="3" destOrd="0" presId="urn:microsoft.com/office/officeart/2008/layout/HalfCircleOrganizationChart#1"/>
    <dgm:cxn modelId="{C15EDF55-779D-449C-B242-4C0D58B6BB44}" type="presParOf" srcId="{4E186185-BD58-4809-9D83-C6102E322196}" destId="{953F93F2-E6E2-4BB2-A6F6-A6F0435889AA}" srcOrd="1" destOrd="0" presId="urn:microsoft.com/office/officeart/2008/layout/HalfCircleOrganizationChart#1"/>
    <dgm:cxn modelId="{14372D76-706C-4284-87A9-282D711440B6}" type="presParOf" srcId="{953F93F2-E6E2-4BB2-A6F6-A6F0435889AA}" destId="{B11F0671-9FE6-4588-8A33-306011E3FF38}" srcOrd="0" destOrd="0" presId="urn:microsoft.com/office/officeart/2008/layout/HalfCircleOrganizationChart#1"/>
    <dgm:cxn modelId="{6FF4C6EF-2C12-4692-B03C-9D4E0DDAE4B1}" type="presParOf" srcId="{953F93F2-E6E2-4BB2-A6F6-A6F0435889AA}" destId="{78EF7669-0687-43A4-B112-EBC55A136B84}" srcOrd="1" destOrd="0" presId="urn:microsoft.com/office/officeart/2008/layout/HalfCircleOrganizationChart#1"/>
    <dgm:cxn modelId="{93C2FC7A-DDFF-4B30-988A-334BB81D3900}" type="presParOf" srcId="{78EF7669-0687-43A4-B112-EBC55A136B84}" destId="{02746AF3-CD45-45D2-9F34-6E40B796E765}" srcOrd="0" destOrd="0" presId="urn:microsoft.com/office/officeart/2008/layout/HalfCircleOrganizationChart#1"/>
    <dgm:cxn modelId="{BBD8C336-CE48-43AF-82D1-C937AD005AAB}" type="presParOf" srcId="{02746AF3-CD45-45D2-9F34-6E40B796E765}" destId="{0BB5CE27-3735-446A-8C3B-0FFEE45999A6}" srcOrd="0" destOrd="0" presId="urn:microsoft.com/office/officeart/2008/layout/HalfCircleOrganizationChart#1"/>
    <dgm:cxn modelId="{D7929EF0-BBC1-48FB-8AAF-1F97FECACD43}" type="presParOf" srcId="{02746AF3-CD45-45D2-9F34-6E40B796E765}" destId="{515EE02E-9F6D-4DFA-97F2-07991621A656}" srcOrd="1" destOrd="0" presId="urn:microsoft.com/office/officeart/2008/layout/HalfCircleOrganizationChart#1"/>
    <dgm:cxn modelId="{5C3F3F54-ED3E-43B7-A2CC-C74CF3D01036}" type="presParOf" srcId="{02746AF3-CD45-45D2-9F34-6E40B796E765}" destId="{BA171C0F-A483-4F0E-B9A4-66A2E19740F0}" srcOrd="2" destOrd="0" presId="urn:microsoft.com/office/officeart/2008/layout/HalfCircleOrganizationChart#1"/>
    <dgm:cxn modelId="{94B83193-AD87-4840-BCCA-DB38456614CE}" type="presParOf" srcId="{02746AF3-CD45-45D2-9F34-6E40B796E765}" destId="{9A51E138-1FB1-4204-B2F7-4E73EF0D99FC}" srcOrd="3" destOrd="0" presId="urn:microsoft.com/office/officeart/2008/layout/HalfCircleOrganizationChart#1"/>
    <dgm:cxn modelId="{F12CA5B5-1F63-481E-A077-6C5755EFF46C}" type="presParOf" srcId="{78EF7669-0687-43A4-B112-EBC55A136B84}" destId="{289806FD-DCDE-4828-A157-48216B3B96E8}" srcOrd="1" destOrd="0" presId="urn:microsoft.com/office/officeart/2008/layout/HalfCircleOrganizationChart#1"/>
    <dgm:cxn modelId="{2506C080-F9CA-43A4-A8C8-572C5E7D8130}" type="presParOf" srcId="{78EF7669-0687-43A4-B112-EBC55A136B84}" destId="{EEAC981C-FF8E-427A-BC5F-A94E75F56BCA}" srcOrd="2" destOrd="0" presId="urn:microsoft.com/office/officeart/2008/layout/HalfCircleOrganizationChart#1"/>
    <dgm:cxn modelId="{FF4675A7-A818-4489-8DFD-FEE0EBBDFDDA}" type="presParOf" srcId="{953F93F2-E6E2-4BB2-A6F6-A6F0435889AA}" destId="{26331BAF-1245-4211-8B63-208C849F6B4C}" srcOrd="2" destOrd="0" presId="urn:microsoft.com/office/officeart/2008/layout/HalfCircleOrganizationChart#1"/>
    <dgm:cxn modelId="{04AEC89E-1272-4A78-B773-30E9C11B888D}" type="presParOf" srcId="{953F93F2-E6E2-4BB2-A6F6-A6F0435889AA}" destId="{70BB8F4A-826A-4A7D-91DD-BBBCBBF42943}" srcOrd="3" destOrd="0" presId="urn:microsoft.com/office/officeart/2008/layout/HalfCircleOrganizationChart#1"/>
    <dgm:cxn modelId="{DE8287F8-F3B1-4EA6-A115-60F00191F957}" type="presParOf" srcId="{70BB8F4A-826A-4A7D-91DD-BBBCBBF42943}" destId="{F39BCC7A-E241-43B9-A728-98F4A5B5ABEC}" srcOrd="0" destOrd="0" presId="urn:microsoft.com/office/officeart/2008/layout/HalfCircleOrganizationChart#1"/>
    <dgm:cxn modelId="{9C5ABC63-519C-4956-AC4B-F2D379631C7E}" type="presParOf" srcId="{F39BCC7A-E241-43B9-A728-98F4A5B5ABEC}" destId="{2693CEF9-BE91-4D33-B1F9-05BDACFA39EC}" srcOrd="0" destOrd="0" presId="urn:microsoft.com/office/officeart/2008/layout/HalfCircleOrganizationChart#1"/>
    <dgm:cxn modelId="{DD00EDFF-1DA4-41B7-84CF-D0DEF32F1FA6}" type="presParOf" srcId="{F39BCC7A-E241-43B9-A728-98F4A5B5ABEC}" destId="{AAE844E4-16CE-4B52-BA94-C2E140CC377A}" srcOrd="1" destOrd="0" presId="urn:microsoft.com/office/officeart/2008/layout/HalfCircleOrganizationChart#1"/>
    <dgm:cxn modelId="{ADA410F5-BC93-4A02-BEC3-26B7FA9529A1}" type="presParOf" srcId="{F39BCC7A-E241-43B9-A728-98F4A5B5ABEC}" destId="{3C80F6EC-4AD4-4EED-B198-C7428E5CAD94}" srcOrd="2" destOrd="0" presId="urn:microsoft.com/office/officeart/2008/layout/HalfCircleOrganizationChart#1"/>
    <dgm:cxn modelId="{85E759D2-43EF-41DD-A848-6B1AB2C33E26}" type="presParOf" srcId="{F39BCC7A-E241-43B9-A728-98F4A5B5ABEC}" destId="{C88DC989-94BD-46AB-97B4-2709D34A802D}" srcOrd="3" destOrd="0" presId="urn:microsoft.com/office/officeart/2008/layout/HalfCircleOrganizationChart#1"/>
    <dgm:cxn modelId="{A6862132-EA80-43A8-88B9-7E1F2D6EEE2C}" type="presParOf" srcId="{70BB8F4A-826A-4A7D-91DD-BBBCBBF42943}" destId="{D5500930-28D1-4082-9EBE-73B81D5FAB89}" srcOrd="1" destOrd="0" presId="urn:microsoft.com/office/officeart/2008/layout/HalfCircleOrganizationChart#1"/>
    <dgm:cxn modelId="{71F317CC-007D-4366-8E8F-86E64C1F9BAF}" type="presParOf" srcId="{70BB8F4A-826A-4A7D-91DD-BBBCBBF42943}" destId="{834F7C1D-07AD-46B4-AE39-12305F97671E}" srcOrd="2" destOrd="0" presId="urn:microsoft.com/office/officeart/2008/layout/HalfCircleOrganizationChart#1"/>
    <dgm:cxn modelId="{60ADF6FF-8165-401B-AB27-9A9AFF6C1495}" type="presParOf" srcId="{953F93F2-E6E2-4BB2-A6F6-A6F0435889AA}" destId="{28C7F4BB-4557-4AB6-A9BA-54BF5E040504}" srcOrd="4" destOrd="0" presId="urn:microsoft.com/office/officeart/2008/layout/HalfCircleOrganizationChart#1"/>
    <dgm:cxn modelId="{606D341E-54F2-4A3D-8C94-2F02F73C939E}" type="presParOf" srcId="{953F93F2-E6E2-4BB2-A6F6-A6F0435889AA}" destId="{E8BE596E-EC83-408D-A1CF-5AD7A6BF5C68}" srcOrd="5" destOrd="0" presId="urn:microsoft.com/office/officeart/2008/layout/HalfCircleOrganizationChart#1"/>
    <dgm:cxn modelId="{9EABAA13-3449-44F7-AFAF-7927A7CCEB2B}" type="presParOf" srcId="{E8BE596E-EC83-408D-A1CF-5AD7A6BF5C68}" destId="{8D1CA7A1-1011-4EAA-8935-DB15E1996677}" srcOrd="0" destOrd="0" presId="urn:microsoft.com/office/officeart/2008/layout/HalfCircleOrganizationChart#1"/>
    <dgm:cxn modelId="{BCB682F7-3D00-473E-AE8A-6F12736CE520}" type="presParOf" srcId="{8D1CA7A1-1011-4EAA-8935-DB15E1996677}" destId="{95D95F6E-2544-4007-819D-4DB0C84921E6}" srcOrd="0" destOrd="0" presId="urn:microsoft.com/office/officeart/2008/layout/HalfCircleOrganizationChart#1"/>
    <dgm:cxn modelId="{27BCFADC-A7D8-4B3C-8B1B-12BB93671387}" type="presParOf" srcId="{8D1CA7A1-1011-4EAA-8935-DB15E1996677}" destId="{3F66F9A0-A912-4D9D-B1A3-56803D87BFDD}" srcOrd="1" destOrd="0" presId="urn:microsoft.com/office/officeart/2008/layout/HalfCircleOrganizationChart#1"/>
    <dgm:cxn modelId="{A55A8A44-0D18-44D4-A596-86FCF0915870}" type="presParOf" srcId="{8D1CA7A1-1011-4EAA-8935-DB15E1996677}" destId="{312CE14A-0DCA-48ED-9DC7-3CB239A1BF12}" srcOrd="2" destOrd="0" presId="urn:microsoft.com/office/officeart/2008/layout/HalfCircleOrganizationChart#1"/>
    <dgm:cxn modelId="{529031D5-22C7-48ED-A7F8-B6BA67ABCCC0}" type="presParOf" srcId="{8D1CA7A1-1011-4EAA-8935-DB15E1996677}" destId="{94B52467-16B3-4F6A-873C-8AED72184BD4}" srcOrd="3" destOrd="0" presId="urn:microsoft.com/office/officeart/2008/layout/HalfCircleOrganizationChart#1"/>
    <dgm:cxn modelId="{50344D20-4509-4132-9300-ED174A3A07BC}" type="presParOf" srcId="{E8BE596E-EC83-408D-A1CF-5AD7A6BF5C68}" destId="{260052CF-C281-4A12-8C92-F9756990911D}" srcOrd="1" destOrd="0" presId="urn:microsoft.com/office/officeart/2008/layout/HalfCircleOrganizationChart#1"/>
    <dgm:cxn modelId="{0E9553A4-B866-4560-9C82-3F2A14109941}" type="presParOf" srcId="{E8BE596E-EC83-408D-A1CF-5AD7A6BF5C68}" destId="{C7AADA25-1987-46D0-9556-AEC2139D7ECD}" srcOrd="2" destOrd="0" presId="urn:microsoft.com/office/officeart/2008/layout/HalfCircleOrganizationChart#1"/>
    <dgm:cxn modelId="{A424C437-5D36-4C47-8764-B2FE0169981E}" type="presParOf" srcId="{4E186185-BD58-4809-9D83-C6102E322196}" destId="{29ADA50C-07A2-4A3B-B2FF-7A7FB2AEA1C3}" srcOrd="2" destOrd="0" presId="urn:microsoft.com/office/officeart/2008/layout/HalfCircleOrganization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A9D1D-D363-4FB4-AEC2-DE0AC97C1C0C}" type="doc">
      <dgm:prSet loTypeId="urn:microsoft.com/office/officeart/2005/8/layout/cycle3#1" loCatId="cycle" qsTypeId="urn:microsoft.com/office/officeart/2005/8/quickstyle/simple1#2" qsCatId="simple" csTypeId="urn:microsoft.com/office/officeart/2005/8/colors/accent2_1#1" csCatId="accent2" phldr="1"/>
      <dgm:spPr/>
      <dgm:t>
        <a:bodyPr/>
        <a:lstStyle/>
        <a:p>
          <a:endParaRPr lang="en-IN"/>
        </a:p>
      </dgm:t>
    </dgm:pt>
    <dgm:pt modelId="{DEFB2EE4-A158-4E4E-A0CC-65A94DB77CCE}">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DEFINE OBJECTIVES</a:t>
          </a:r>
          <a:endParaRPr lang="en-IN" sz="1200" b="1" dirty="0">
            <a:solidFill>
              <a:schemeClr val="tx1"/>
            </a:solidFill>
            <a:latin typeface="Roboto" panose="02000000000000000000" pitchFamily="2" charset="0"/>
            <a:ea typeface="Roboto" panose="02000000000000000000" pitchFamily="2" charset="0"/>
          </a:endParaRPr>
        </a:p>
      </dgm:t>
    </dgm:pt>
    <dgm:pt modelId="{0F790504-050C-4EE6-BF28-8196CDEAD523}" type="parTrans" cxnId="{5A427751-8B58-4E0B-9253-B371DE651FAD}">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63D032AF-6802-417E-A84D-D5770013BE5D}" type="sibTrans" cxnId="{5A427751-8B58-4E0B-9253-B371DE651FAD}">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170F4BAA-B6D8-43F9-9F88-20F14F957200}">
      <dgm:prSet phldrT="[Text]" custT="1"/>
      <dgm:spPr/>
      <dgm:t>
        <a:bodyPr/>
        <a:lstStyle/>
        <a:p>
          <a:pPr algn="ctr"/>
          <a:r>
            <a:rPr lang="en-US" sz="1200" b="1" dirty="0">
              <a:solidFill>
                <a:schemeClr val="tx1"/>
              </a:solidFill>
              <a:latin typeface="Roboto" panose="02000000000000000000" pitchFamily="2" charset="0"/>
              <a:ea typeface="Roboto" panose="02000000000000000000" pitchFamily="2" charset="0"/>
            </a:rPr>
            <a:t>DATA PREPARATION</a:t>
          </a:r>
          <a:endParaRPr lang="en-IN" sz="1200" b="1" dirty="0">
            <a:solidFill>
              <a:schemeClr val="tx1"/>
            </a:solidFill>
            <a:latin typeface="Roboto" panose="02000000000000000000" pitchFamily="2" charset="0"/>
            <a:ea typeface="Roboto" panose="02000000000000000000" pitchFamily="2" charset="0"/>
          </a:endParaRPr>
        </a:p>
      </dgm:t>
    </dgm:pt>
    <dgm:pt modelId="{5E304CA9-A292-4FC8-85B3-2CAB1DD5F509}" type="parTrans" cxnId="{39441120-0577-4445-8D37-B23BDC76CD70}">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6C4F4E8D-14C6-42C8-8427-814B18512BD5}" type="sibTrans" cxnId="{39441120-0577-4445-8D37-B23BDC76CD70}">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5D03A1D9-BCFE-4DA9-86D1-E4994437746D}">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MODEL BUILDING</a:t>
          </a:r>
          <a:endParaRPr lang="en-IN" sz="1200" b="1" dirty="0">
            <a:solidFill>
              <a:schemeClr val="tx1"/>
            </a:solidFill>
            <a:latin typeface="Roboto" panose="02000000000000000000" pitchFamily="2" charset="0"/>
            <a:ea typeface="Roboto" panose="02000000000000000000" pitchFamily="2" charset="0"/>
          </a:endParaRPr>
        </a:p>
      </dgm:t>
    </dgm:pt>
    <dgm:pt modelId="{D50934FE-DFF8-4DB0-92A9-D9422470CD49}" type="parTrans" cxnId="{B14C8287-0AD8-43D6-9869-F15E3C6228A4}">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93FAD483-149B-4B64-BCDA-FAB29C4DD329}" type="sibTrans" cxnId="{B14C8287-0AD8-43D6-9869-F15E3C6228A4}">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0B004CA2-BB38-463F-887E-125AB4D935C4}">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MODEL EVALUATION</a:t>
          </a:r>
          <a:endParaRPr lang="en-IN" sz="1200" b="1" dirty="0">
            <a:solidFill>
              <a:schemeClr val="tx1"/>
            </a:solidFill>
            <a:latin typeface="Roboto" panose="02000000000000000000" pitchFamily="2" charset="0"/>
            <a:ea typeface="Roboto" panose="02000000000000000000" pitchFamily="2" charset="0"/>
          </a:endParaRPr>
        </a:p>
      </dgm:t>
    </dgm:pt>
    <dgm:pt modelId="{5CE5A79F-EE23-4A40-877B-E2E3B6BB22E0}" type="parTrans" cxnId="{CE008084-280C-454A-84AA-46E084A14ACB}">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66E9E501-57C6-4E02-A92E-7B33091F648D}" type="sibTrans" cxnId="{CE008084-280C-454A-84AA-46E084A14ACB}">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A679B6FE-8D03-42DC-8F64-28C65306C98B}">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MODEL DEPLOYMENT</a:t>
          </a:r>
          <a:endParaRPr lang="en-IN" sz="1200" b="1" dirty="0">
            <a:solidFill>
              <a:schemeClr val="tx1"/>
            </a:solidFill>
            <a:latin typeface="Roboto" panose="02000000000000000000" pitchFamily="2" charset="0"/>
            <a:ea typeface="Roboto" panose="02000000000000000000" pitchFamily="2" charset="0"/>
          </a:endParaRPr>
        </a:p>
      </dgm:t>
    </dgm:pt>
    <dgm:pt modelId="{A59FD611-C2A1-427E-AE60-B0B535815FB9}" type="parTrans" cxnId="{8929B9C8-2D3E-45C8-AB4C-FB3703F0BE20}">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B9ACA38E-6055-46AC-86B3-C08D7EE070DA}" type="sibTrans" cxnId="{8929B9C8-2D3E-45C8-AB4C-FB3703F0BE20}">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5EA9CF4C-4839-4B48-B21D-8B47F5944F66}" type="pres">
      <dgm:prSet presAssocID="{990A9D1D-D363-4FB4-AEC2-DE0AC97C1C0C}" presName="Name0" presStyleCnt="0">
        <dgm:presLayoutVars>
          <dgm:dir/>
          <dgm:resizeHandles val="exact"/>
        </dgm:presLayoutVars>
      </dgm:prSet>
      <dgm:spPr/>
    </dgm:pt>
    <dgm:pt modelId="{FC43B077-FA00-4375-872D-7133401A982A}" type="pres">
      <dgm:prSet presAssocID="{990A9D1D-D363-4FB4-AEC2-DE0AC97C1C0C}" presName="cycle" presStyleCnt="0"/>
      <dgm:spPr/>
    </dgm:pt>
    <dgm:pt modelId="{69D9B281-08D4-48F2-9C49-96BE7BAA328F}" type="pres">
      <dgm:prSet presAssocID="{DEFB2EE4-A158-4E4E-A0CC-65A94DB77CCE}" presName="nodeFirstNode" presStyleLbl="node1" presStyleIdx="0" presStyleCnt="5">
        <dgm:presLayoutVars>
          <dgm:bulletEnabled val="1"/>
        </dgm:presLayoutVars>
      </dgm:prSet>
      <dgm:spPr/>
    </dgm:pt>
    <dgm:pt modelId="{22CF9FEF-8C66-4A8F-97FC-6FE3E5EC1036}" type="pres">
      <dgm:prSet presAssocID="{63D032AF-6802-417E-A84D-D5770013BE5D}" presName="sibTransFirstNode" presStyleLbl="bgShp" presStyleIdx="0" presStyleCnt="1"/>
      <dgm:spPr/>
    </dgm:pt>
    <dgm:pt modelId="{A263B9B9-4B82-4AEB-9C40-FA54C38A2BEE}" type="pres">
      <dgm:prSet presAssocID="{170F4BAA-B6D8-43F9-9F88-20F14F957200}" presName="nodeFollowingNodes" presStyleLbl="node1" presStyleIdx="1" presStyleCnt="5">
        <dgm:presLayoutVars>
          <dgm:bulletEnabled val="1"/>
        </dgm:presLayoutVars>
      </dgm:prSet>
      <dgm:spPr/>
    </dgm:pt>
    <dgm:pt modelId="{94743005-BA92-48EA-A1D5-FECDA692768E}" type="pres">
      <dgm:prSet presAssocID="{5D03A1D9-BCFE-4DA9-86D1-E4994437746D}" presName="nodeFollowingNodes" presStyleLbl="node1" presStyleIdx="2" presStyleCnt="5">
        <dgm:presLayoutVars>
          <dgm:bulletEnabled val="1"/>
        </dgm:presLayoutVars>
      </dgm:prSet>
      <dgm:spPr/>
    </dgm:pt>
    <dgm:pt modelId="{1BF4D3E8-201A-4293-A70C-60416ABB31C9}" type="pres">
      <dgm:prSet presAssocID="{0B004CA2-BB38-463F-887E-125AB4D935C4}" presName="nodeFollowingNodes" presStyleLbl="node1" presStyleIdx="3" presStyleCnt="5">
        <dgm:presLayoutVars>
          <dgm:bulletEnabled val="1"/>
        </dgm:presLayoutVars>
      </dgm:prSet>
      <dgm:spPr/>
    </dgm:pt>
    <dgm:pt modelId="{CA717BD6-27BD-4AF2-A33A-54B07A480D9E}" type="pres">
      <dgm:prSet presAssocID="{A679B6FE-8D03-42DC-8F64-28C65306C98B}" presName="nodeFollowingNodes" presStyleLbl="node1" presStyleIdx="4" presStyleCnt="5">
        <dgm:presLayoutVars>
          <dgm:bulletEnabled val="1"/>
        </dgm:presLayoutVars>
      </dgm:prSet>
      <dgm:spPr/>
    </dgm:pt>
  </dgm:ptLst>
  <dgm:cxnLst>
    <dgm:cxn modelId="{39441120-0577-4445-8D37-B23BDC76CD70}" srcId="{990A9D1D-D363-4FB4-AEC2-DE0AC97C1C0C}" destId="{170F4BAA-B6D8-43F9-9F88-20F14F957200}" srcOrd="1" destOrd="0" parTransId="{5E304CA9-A292-4FC8-85B3-2CAB1DD5F509}" sibTransId="{6C4F4E8D-14C6-42C8-8427-814B18512BD5}"/>
    <dgm:cxn modelId="{499A4349-B4E9-4A5A-B93F-C02E6FE144CD}" type="presOf" srcId="{170F4BAA-B6D8-43F9-9F88-20F14F957200}" destId="{A263B9B9-4B82-4AEB-9C40-FA54C38A2BEE}" srcOrd="0" destOrd="0" presId="urn:microsoft.com/office/officeart/2005/8/layout/cycle3#1"/>
    <dgm:cxn modelId="{5A427751-8B58-4E0B-9253-B371DE651FAD}" srcId="{990A9D1D-D363-4FB4-AEC2-DE0AC97C1C0C}" destId="{DEFB2EE4-A158-4E4E-A0CC-65A94DB77CCE}" srcOrd="0" destOrd="0" parTransId="{0F790504-050C-4EE6-BF28-8196CDEAD523}" sibTransId="{63D032AF-6802-417E-A84D-D5770013BE5D}"/>
    <dgm:cxn modelId="{9912C751-5719-4C25-BD0B-E1F98A493273}" type="presOf" srcId="{A679B6FE-8D03-42DC-8F64-28C65306C98B}" destId="{CA717BD6-27BD-4AF2-A33A-54B07A480D9E}" srcOrd="0" destOrd="0" presId="urn:microsoft.com/office/officeart/2005/8/layout/cycle3#1"/>
    <dgm:cxn modelId="{2C0DD171-F1C9-4A7B-B30F-37211D296899}" type="presOf" srcId="{63D032AF-6802-417E-A84D-D5770013BE5D}" destId="{22CF9FEF-8C66-4A8F-97FC-6FE3E5EC1036}" srcOrd="0" destOrd="0" presId="urn:microsoft.com/office/officeart/2005/8/layout/cycle3#1"/>
    <dgm:cxn modelId="{CE008084-280C-454A-84AA-46E084A14ACB}" srcId="{990A9D1D-D363-4FB4-AEC2-DE0AC97C1C0C}" destId="{0B004CA2-BB38-463F-887E-125AB4D935C4}" srcOrd="3" destOrd="0" parTransId="{5CE5A79F-EE23-4A40-877B-E2E3B6BB22E0}" sibTransId="{66E9E501-57C6-4E02-A92E-7B33091F648D}"/>
    <dgm:cxn modelId="{B14C8287-0AD8-43D6-9869-F15E3C6228A4}" srcId="{990A9D1D-D363-4FB4-AEC2-DE0AC97C1C0C}" destId="{5D03A1D9-BCFE-4DA9-86D1-E4994437746D}" srcOrd="2" destOrd="0" parTransId="{D50934FE-DFF8-4DB0-92A9-D9422470CD49}" sibTransId="{93FAD483-149B-4B64-BCDA-FAB29C4DD329}"/>
    <dgm:cxn modelId="{5D7DC38B-C6F4-4DE6-AB56-423E1791CBA5}" type="presOf" srcId="{0B004CA2-BB38-463F-887E-125AB4D935C4}" destId="{1BF4D3E8-201A-4293-A70C-60416ABB31C9}" srcOrd="0" destOrd="0" presId="urn:microsoft.com/office/officeart/2005/8/layout/cycle3#1"/>
    <dgm:cxn modelId="{6ED3FB99-9C71-435C-B03D-D84E1A1ED914}" type="presOf" srcId="{DEFB2EE4-A158-4E4E-A0CC-65A94DB77CCE}" destId="{69D9B281-08D4-48F2-9C49-96BE7BAA328F}" srcOrd="0" destOrd="0" presId="urn:microsoft.com/office/officeart/2005/8/layout/cycle3#1"/>
    <dgm:cxn modelId="{4606829C-7B48-46D7-9096-9832C30498D2}" type="presOf" srcId="{5D03A1D9-BCFE-4DA9-86D1-E4994437746D}" destId="{94743005-BA92-48EA-A1D5-FECDA692768E}" srcOrd="0" destOrd="0" presId="urn:microsoft.com/office/officeart/2005/8/layout/cycle3#1"/>
    <dgm:cxn modelId="{8ACAD7BD-C61D-4159-9C16-B67B1EC163FB}" type="presOf" srcId="{990A9D1D-D363-4FB4-AEC2-DE0AC97C1C0C}" destId="{5EA9CF4C-4839-4B48-B21D-8B47F5944F66}" srcOrd="0" destOrd="0" presId="urn:microsoft.com/office/officeart/2005/8/layout/cycle3#1"/>
    <dgm:cxn modelId="{8929B9C8-2D3E-45C8-AB4C-FB3703F0BE20}" srcId="{990A9D1D-D363-4FB4-AEC2-DE0AC97C1C0C}" destId="{A679B6FE-8D03-42DC-8F64-28C65306C98B}" srcOrd="4" destOrd="0" parTransId="{A59FD611-C2A1-427E-AE60-B0B535815FB9}" sibTransId="{B9ACA38E-6055-46AC-86B3-C08D7EE070DA}"/>
    <dgm:cxn modelId="{CC77AB78-55E1-4123-85B5-0BA0335082E0}" type="presParOf" srcId="{5EA9CF4C-4839-4B48-B21D-8B47F5944F66}" destId="{FC43B077-FA00-4375-872D-7133401A982A}" srcOrd="0" destOrd="0" presId="urn:microsoft.com/office/officeart/2005/8/layout/cycle3#1"/>
    <dgm:cxn modelId="{F4A2922F-25F0-439A-ADB0-07DC71995D4C}" type="presParOf" srcId="{FC43B077-FA00-4375-872D-7133401A982A}" destId="{69D9B281-08D4-48F2-9C49-96BE7BAA328F}" srcOrd="0" destOrd="0" presId="urn:microsoft.com/office/officeart/2005/8/layout/cycle3#1"/>
    <dgm:cxn modelId="{0B00BF38-44C0-4A65-A9EF-8FB75BD4FA57}" type="presParOf" srcId="{FC43B077-FA00-4375-872D-7133401A982A}" destId="{22CF9FEF-8C66-4A8F-97FC-6FE3E5EC1036}" srcOrd="1" destOrd="0" presId="urn:microsoft.com/office/officeart/2005/8/layout/cycle3#1"/>
    <dgm:cxn modelId="{E2C64235-1737-4A7B-B6C3-A02D8352296B}" type="presParOf" srcId="{FC43B077-FA00-4375-872D-7133401A982A}" destId="{A263B9B9-4B82-4AEB-9C40-FA54C38A2BEE}" srcOrd="2" destOrd="0" presId="urn:microsoft.com/office/officeart/2005/8/layout/cycle3#1"/>
    <dgm:cxn modelId="{B2D7B0EB-E6DE-45E3-AA4C-F7C82C0D7C19}" type="presParOf" srcId="{FC43B077-FA00-4375-872D-7133401A982A}" destId="{94743005-BA92-48EA-A1D5-FECDA692768E}" srcOrd="3" destOrd="0" presId="urn:microsoft.com/office/officeart/2005/8/layout/cycle3#1"/>
    <dgm:cxn modelId="{63A5093E-F32D-4EA5-BF32-114D9BC9F03A}" type="presParOf" srcId="{FC43B077-FA00-4375-872D-7133401A982A}" destId="{1BF4D3E8-201A-4293-A70C-60416ABB31C9}" srcOrd="4" destOrd="0" presId="urn:microsoft.com/office/officeart/2005/8/layout/cycle3#1"/>
    <dgm:cxn modelId="{9ECF425E-9733-45C0-B3FB-F6638E1A3FCB}" type="presParOf" srcId="{FC43B077-FA00-4375-872D-7133401A982A}" destId="{CA717BD6-27BD-4AF2-A33A-54B07A480D9E}" srcOrd="5" destOrd="0" presId="urn:microsoft.com/office/officeart/2005/8/layout/cycle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7F4BB-4557-4AB6-A9BA-54BF5E040504}">
      <dsp:nvSpPr>
        <dsp:cNvPr id="0" name=""/>
        <dsp:cNvSpPr/>
      </dsp:nvSpPr>
      <dsp:spPr>
        <a:xfrm>
          <a:off x="2862387" y="1248394"/>
          <a:ext cx="2025160" cy="351474"/>
        </a:xfrm>
        <a:custGeom>
          <a:avLst/>
          <a:gdLst/>
          <a:ahLst/>
          <a:cxnLst/>
          <a:rect l="0" t="0" r="0" b="0"/>
          <a:pathLst>
            <a:path>
              <a:moveTo>
                <a:pt x="0" y="0"/>
              </a:moveTo>
              <a:lnTo>
                <a:pt x="0" y="175737"/>
              </a:lnTo>
              <a:lnTo>
                <a:pt x="2025160" y="175737"/>
              </a:lnTo>
              <a:lnTo>
                <a:pt x="2025160" y="35147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331BAF-1245-4211-8B63-208C849F6B4C}">
      <dsp:nvSpPr>
        <dsp:cNvPr id="0" name=""/>
        <dsp:cNvSpPr/>
      </dsp:nvSpPr>
      <dsp:spPr>
        <a:xfrm>
          <a:off x="2816667" y="1248394"/>
          <a:ext cx="91440" cy="351474"/>
        </a:xfrm>
        <a:custGeom>
          <a:avLst/>
          <a:gdLst/>
          <a:ahLst/>
          <a:cxnLst/>
          <a:rect l="0" t="0" r="0" b="0"/>
          <a:pathLst>
            <a:path>
              <a:moveTo>
                <a:pt x="45720" y="0"/>
              </a:moveTo>
              <a:lnTo>
                <a:pt x="45720" y="35147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1F0671-9FE6-4588-8A33-306011E3FF38}">
      <dsp:nvSpPr>
        <dsp:cNvPr id="0" name=""/>
        <dsp:cNvSpPr/>
      </dsp:nvSpPr>
      <dsp:spPr>
        <a:xfrm>
          <a:off x="837227" y="1248394"/>
          <a:ext cx="2025160" cy="351474"/>
        </a:xfrm>
        <a:custGeom>
          <a:avLst/>
          <a:gdLst/>
          <a:ahLst/>
          <a:cxnLst/>
          <a:rect l="0" t="0" r="0" b="0"/>
          <a:pathLst>
            <a:path>
              <a:moveTo>
                <a:pt x="2025160" y="0"/>
              </a:moveTo>
              <a:lnTo>
                <a:pt x="2025160" y="175737"/>
              </a:lnTo>
              <a:lnTo>
                <a:pt x="0" y="175737"/>
              </a:lnTo>
              <a:lnTo>
                <a:pt x="0" y="35147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96923-108E-4D5F-BA63-20AAA24340FB}">
      <dsp:nvSpPr>
        <dsp:cNvPr id="0" name=""/>
        <dsp:cNvSpPr/>
      </dsp:nvSpPr>
      <dsp:spPr>
        <a:xfrm>
          <a:off x="2443965" y="411551"/>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E4D333-E458-40F1-8F17-1DEF341C5833}">
      <dsp:nvSpPr>
        <dsp:cNvPr id="0" name=""/>
        <dsp:cNvSpPr/>
      </dsp:nvSpPr>
      <dsp:spPr>
        <a:xfrm>
          <a:off x="2443965" y="411551"/>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86D412-DAD2-4F55-A731-98DCBF2AF472}">
      <dsp:nvSpPr>
        <dsp:cNvPr id="0" name=""/>
        <dsp:cNvSpPr/>
      </dsp:nvSpPr>
      <dsp:spPr>
        <a:xfrm>
          <a:off x="2025544" y="562183"/>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Roboto" panose="02000000000000000000" pitchFamily="2" charset="0"/>
              <a:ea typeface="Roboto" panose="02000000000000000000" pitchFamily="2" charset="0"/>
            </a:rPr>
            <a:t>TYPES OF MACHINE LEARNING</a:t>
          </a:r>
          <a:endParaRPr lang="en-IN" sz="1200" b="1" kern="1200" dirty="0">
            <a:latin typeface="Roboto" panose="02000000000000000000" pitchFamily="2" charset="0"/>
            <a:ea typeface="Roboto" panose="02000000000000000000" pitchFamily="2" charset="0"/>
          </a:endParaRPr>
        </a:p>
      </dsp:txBody>
      <dsp:txXfrm>
        <a:off x="2025544" y="562183"/>
        <a:ext cx="1673686" cy="535579"/>
      </dsp:txXfrm>
    </dsp:sp>
    <dsp:sp modelId="{515EE02E-9F6D-4DFA-97F2-07991621A656}">
      <dsp:nvSpPr>
        <dsp:cNvPr id="0" name=""/>
        <dsp:cNvSpPr/>
      </dsp:nvSpPr>
      <dsp:spPr>
        <a:xfrm>
          <a:off x="418805" y="1599868"/>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171C0F-A483-4F0E-B9A4-66A2E19740F0}">
      <dsp:nvSpPr>
        <dsp:cNvPr id="0" name=""/>
        <dsp:cNvSpPr/>
      </dsp:nvSpPr>
      <dsp:spPr>
        <a:xfrm>
          <a:off x="418805" y="1599868"/>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B5CE27-3735-446A-8C3B-0FFEE45999A6}">
      <dsp:nvSpPr>
        <dsp:cNvPr id="0" name=""/>
        <dsp:cNvSpPr/>
      </dsp:nvSpPr>
      <dsp:spPr>
        <a:xfrm>
          <a:off x="384" y="1750500"/>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Supervised learning</a:t>
          </a:r>
          <a:endParaRPr lang="en-IN" sz="1200" kern="1200" dirty="0">
            <a:latin typeface="Roboto" panose="02000000000000000000" pitchFamily="2" charset="0"/>
            <a:ea typeface="Roboto" panose="02000000000000000000" pitchFamily="2" charset="0"/>
          </a:endParaRPr>
        </a:p>
      </dsp:txBody>
      <dsp:txXfrm>
        <a:off x="384" y="1750500"/>
        <a:ext cx="1673686" cy="535579"/>
      </dsp:txXfrm>
    </dsp:sp>
    <dsp:sp modelId="{AAE844E4-16CE-4B52-BA94-C2E140CC377A}">
      <dsp:nvSpPr>
        <dsp:cNvPr id="0" name=""/>
        <dsp:cNvSpPr/>
      </dsp:nvSpPr>
      <dsp:spPr>
        <a:xfrm>
          <a:off x="2443965" y="1599868"/>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80F6EC-4AD4-4EED-B198-C7428E5CAD94}">
      <dsp:nvSpPr>
        <dsp:cNvPr id="0" name=""/>
        <dsp:cNvSpPr/>
      </dsp:nvSpPr>
      <dsp:spPr>
        <a:xfrm>
          <a:off x="2443965" y="1599868"/>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93CEF9-BE91-4D33-B1F9-05BDACFA39EC}">
      <dsp:nvSpPr>
        <dsp:cNvPr id="0" name=""/>
        <dsp:cNvSpPr/>
      </dsp:nvSpPr>
      <dsp:spPr>
        <a:xfrm>
          <a:off x="2025544" y="1750500"/>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Unsupervised learning </a:t>
          </a:r>
          <a:endParaRPr lang="en-IN" sz="1200" kern="1200" dirty="0">
            <a:latin typeface="Roboto" panose="02000000000000000000" pitchFamily="2" charset="0"/>
            <a:ea typeface="Roboto" panose="02000000000000000000" pitchFamily="2" charset="0"/>
          </a:endParaRPr>
        </a:p>
      </dsp:txBody>
      <dsp:txXfrm>
        <a:off x="2025544" y="1750500"/>
        <a:ext cx="1673686" cy="535579"/>
      </dsp:txXfrm>
    </dsp:sp>
    <dsp:sp modelId="{3F66F9A0-A912-4D9D-B1A3-56803D87BFDD}">
      <dsp:nvSpPr>
        <dsp:cNvPr id="0" name=""/>
        <dsp:cNvSpPr/>
      </dsp:nvSpPr>
      <dsp:spPr>
        <a:xfrm>
          <a:off x="4469126" y="1599868"/>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2CE14A-0DCA-48ED-9DC7-3CB239A1BF12}">
      <dsp:nvSpPr>
        <dsp:cNvPr id="0" name=""/>
        <dsp:cNvSpPr/>
      </dsp:nvSpPr>
      <dsp:spPr>
        <a:xfrm>
          <a:off x="4469126" y="1599868"/>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D95F6E-2544-4007-819D-4DB0C84921E6}">
      <dsp:nvSpPr>
        <dsp:cNvPr id="0" name=""/>
        <dsp:cNvSpPr/>
      </dsp:nvSpPr>
      <dsp:spPr>
        <a:xfrm>
          <a:off x="4050704" y="1750500"/>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Reinforcement learning</a:t>
          </a:r>
          <a:endParaRPr lang="en-IN" sz="1200" kern="1200" dirty="0">
            <a:latin typeface="Roboto" panose="02000000000000000000" pitchFamily="2" charset="0"/>
            <a:ea typeface="Roboto" panose="02000000000000000000" pitchFamily="2" charset="0"/>
          </a:endParaRPr>
        </a:p>
      </dsp:txBody>
      <dsp:txXfrm>
        <a:off x="4050704" y="1750500"/>
        <a:ext cx="1673686" cy="5355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F9FEF-8C66-4A8F-97FC-6FE3E5EC1036}">
      <dsp:nvSpPr>
        <dsp:cNvPr id="0" name=""/>
        <dsp:cNvSpPr/>
      </dsp:nvSpPr>
      <dsp:spPr>
        <a:xfrm>
          <a:off x="1187077" y="-16991"/>
          <a:ext cx="3163391" cy="3163391"/>
        </a:xfrm>
        <a:prstGeom prst="circularArrow">
          <a:avLst>
            <a:gd name="adj1" fmla="val 5544"/>
            <a:gd name="adj2" fmla="val 330680"/>
            <a:gd name="adj3" fmla="val 13838438"/>
            <a:gd name="adj4" fmla="val 1734803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9B281-08D4-48F2-9C49-96BE7BAA328F}">
      <dsp:nvSpPr>
        <dsp:cNvPr id="0" name=""/>
        <dsp:cNvSpPr/>
      </dsp:nvSpPr>
      <dsp:spPr bwMode="white">
        <a:xfrm>
          <a:off x="2048189" y="652"/>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DEFINE OBJECTIVES</a:t>
          </a:r>
          <a:endParaRPr lang="en-IN" sz="1200" b="1" kern="1200" dirty="0">
            <a:solidFill>
              <a:schemeClr val="tx1"/>
            </a:solidFill>
            <a:latin typeface="Roboto" panose="02000000000000000000" pitchFamily="2" charset="0"/>
            <a:ea typeface="Roboto" panose="02000000000000000000" pitchFamily="2" charset="0"/>
          </a:endParaRPr>
        </a:p>
      </dsp:txBody>
      <dsp:txXfrm>
        <a:off x="2083365" y="35828"/>
        <a:ext cx="1370816" cy="650232"/>
      </dsp:txXfrm>
    </dsp:sp>
    <dsp:sp modelId="{A263B9B9-4B82-4AEB-9C40-FA54C38A2BEE}">
      <dsp:nvSpPr>
        <dsp:cNvPr id="0" name=""/>
        <dsp:cNvSpPr/>
      </dsp:nvSpPr>
      <dsp:spPr bwMode="white">
        <a:xfrm>
          <a:off x="3331159" y="932784"/>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DATA PREPARATION</a:t>
          </a:r>
          <a:endParaRPr lang="en-IN" sz="1200" b="1" kern="1200" dirty="0">
            <a:solidFill>
              <a:schemeClr val="tx1"/>
            </a:solidFill>
            <a:latin typeface="Roboto" panose="02000000000000000000" pitchFamily="2" charset="0"/>
            <a:ea typeface="Roboto" panose="02000000000000000000" pitchFamily="2" charset="0"/>
          </a:endParaRPr>
        </a:p>
      </dsp:txBody>
      <dsp:txXfrm>
        <a:off x="3366335" y="967960"/>
        <a:ext cx="1370816" cy="650232"/>
      </dsp:txXfrm>
    </dsp:sp>
    <dsp:sp modelId="{94743005-BA92-48EA-A1D5-FECDA692768E}">
      <dsp:nvSpPr>
        <dsp:cNvPr id="0" name=""/>
        <dsp:cNvSpPr/>
      </dsp:nvSpPr>
      <dsp:spPr bwMode="white">
        <a:xfrm>
          <a:off x="2841108" y="2441005"/>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MODEL BUILDING</a:t>
          </a:r>
          <a:endParaRPr lang="en-IN" sz="1200" b="1" kern="1200" dirty="0">
            <a:solidFill>
              <a:schemeClr val="tx1"/>
            </a:solidFill>
            <a:latin typeface="Roboto" panose="02000000000000000000" pitchFamily="2" charset="0"/>
            <a:ea typeface="Roboto" panose="02000000000000000000" pitchFamily="2" charset="0"/>
          </a:endParaRPr>
        </a:p>
      </dsp:txBody>
      <dsp:txXfrm>
        <a:off x="2876284" y="2476181"/>
        <a:ext cx="1370816" cy="650232"/>
      </dsp:txXfrm>
    </dsp:sp>
    <dsp:sp modelId="{1BF4D3E8-201A-4293-A70C-60416ABB31C9}">
      <dsp:nvSpPr>
        <dsp:cNvPr id="0" name=""/>
        <dsp:cNvSpPr/>
      </dsp:nvSpPr>
      <dsp:spPr bwMode="white">
        <a:xfrm>
          <a:off x="1255270" y="2441005"/>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MODEL EVALUATION</a:t>
          </a:r>
          <a:endParaRPr lang="en-IN" sz="1200" b="1" kern="1200" dirty="0">
            <a:solidFill>
              <a:schemeClr val="tx1"/>
            </a:solidFill>
            <a:latin typeface="Roboto" panose="02000000000000000000" pitchFamily="2" charset="0"/>
            <a:ea typeface="Roboto" panose="02000000000000000000" pitchFamily="2" charset="0"/>
          </a:endParaRPr>
        </a:p>
      </dsp:txBody>
      <dsp:txXfrm>
        <a:off x="1290446" y="2476181"/>
        <a:ext cx="1370816" cy="650232"/>
      </dsp:txXfrm>
    </dsp:sp>
    <dsp:sp modelId="{CA717BD6-27BD-4AF2-A33A-54B07A480D9E}">
      <dsp:nvSpPr>
        <dsp:cNvPr id="0" name=""/>
        <dsp:cNvSpPr/>
      </dsp:nvSpPr>
      <dsp:spPr bwMode="white">
        <a:xfrm>
          <a:off x="765219" y="932784"/>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MODEL DEPLOYMENT</a:t>
          </a:r>
          <a:endParaRPr lang="en-IN" sz="1200" b="1" kern="1200" dirty="0">
            <a:solidFill>
              <a:schemeClr val="tx1"/>
            </a:solidFill>
            <a:latin typeface="Roboto" panose="02000000000000000000" pitchFamily="2" charset="0"/>
            <a:ea typeface="Roboto" panose="02000000000000000000" pitchFamily="2" charset="0"/>
          </a:endParaRPr>
        </a:p>
      </dsp:txBody>
      <dsp:txXfrm>
        <a:off x="800395" y="967960"/>
        <a:ext cx="1370816" cy="65023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1">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linDir" val="fromT"/>
                  <dgm:param type="chAlign" val="r"/>
                </dgm:alg>
              </dgm:if>
              <dgm:if name="Name18" func="var" arg="hierBranch" op="equ" val="r">
                <dgm:alg type="hierChild">
                  <dgm:param type="linDir" val="fromT"/>
                  <dgm:param type="chAlign" val="l"/>
                </dgm:alg>
              </dgm:if>
              <dgm:if name="Name19" func="var" arg="hierBranch" op="equ" val="hang">
                <dgm:choose name="Name20">
                  <dgm:if name="Name21" func="var" arg="dir" op="equ" val="norm">
                    <dgm:alg type="hierChild">
                      <dgm:param type="linDir" val="fromL"/>
                      <dgm:param type="chAlign" val="l"/>
                      <dgm:param type="secLinDir" val="fromT"/>
                      <dgm:param type="secChAlign" val="t"/>
                    </dgm:alg>
                  </dgm:if>
                  <dgm:else name="Name22">
                    <dgm:alg type="hierChild">
                      <dgm:param type="linDir" val="fromR"/>
                      <dgm:param type="chAlign" val="l"/>
                      <dgm:param type="secLinDir" val="fromT"/>
                      <dgm:param type="secChAlign" val="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33"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34">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if name="Name35" func="var" arg="hierBranch" op="equ" val="init">
                      <dgm:choose name="Name36">
                        <dgm:if name="Name37" axis="self" func="depth" op="lte" val="2">
                          <dgm:choose name="Name38">
                            <dgm:if name="Name39"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40"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41">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else name="Name42">
                          <dgm:choose name="Name43">
                            <dgm:if name="Name44" axis="par des" func="maxDepth" op="lte" val="1">
                              <dgm:choose name="Name45">
                                <dgm:if name="Name4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4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48">
                                  <dgm:alg type="conn">
                                    <dgm:param type="srcNode" val="bottomArc2"/>
                                    <dgm:param type="dstNode" val="topConnNode2"/>
                                    <dgm:param type="dim" val="1D"/>
                                    <dgm:param type="endSty" val="noArr"/>
                                    <dgm:param type="connRout" val="bend"/>
                                    <dgm:param type="begPts" val="bCtr"/>
                                    <dgm:param type="endPts" val="bL bR"/>
                                  </dgm:alg>
                                </dgm:else>
                              </dgm:choose>
                            </dgm:if>
                            <dgm:else name="Name49">
                              <dgm:choose name="Name50">
                                <dgm:if name="Name51"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52"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53">
                                  <dgm:alg type="conn">
                                    <dgm:param type="srcNode" val="bottomArc2"/>
                                    <dgm:param type="dstNode" val="topArc2"/>
                                    <dgm:param type="dim" val="1D"/>
                                    <dgm:param type="endSty" val="noArr"/>
                                    <dgm:param type="connRout" val="bend"/>
                                    <dgm:param type="begPts" val="bCtr"/>
                                    <dgm:param type="endPts" val="tCtr"/>
                                    <dgm:param type="bendPt" val="end"/>
                                  </dgm:alg>
                                </dgm:else>
                              </dgm:choose>
                            </dgm:else>
                          </dgm:choose>
                        </dgm:else>
                      </dgm:choose>
                    </dgm:if>
                    <dgm:else name="Name54">
                      <dgm:choose name="Name55">
                        <dgm:if name="Name5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5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58">
                          <dgm:alg type="conn">
                            <dgm:param type="srcNode" val="bottomArc2"/>
                            <dgm:param type="dstNode" val="topConnNode2"/>
                            <dgm:param type="dim" val="1D"/>
                            <dgm:param type="endSty" val="noArr"/>
                            <dgm:param type="connRout" val="bend"/>
                            <dgm:param type="begPts" val="bCtr"/>
                            <dgm:param type="endPts" val="bL bR"/>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linDir" val="fromT"/>
                        <dgm:param type="chAlign" val="r"/>
                      </dgm:alg>
                    </dgm:if>
                    <dgm:if name="Name75" func="var" arg="hierBranch" op="equ" val="r">
                      <dgm:alg type="hierChild">
                        <dgm:param type="linDir" val="fromT"/>
                        <dgm:param type="chAlign" val="l"/>
                      </dgm:alg>
                    </dgm:if>
                    <dgm:if name="Name76" func="var" arg="hierBranch" op="equ" val="hang">
                      <dgm:choose name="Name77">
                        <dgm:if name="Name78" func="var" arg="dir" op="equ" val="norm">
                          <dgm:alg type="hierChild">
                            <dgm:param type="linDir" val="fromL"/>
                            <dgm:param type="chAlign" val="l"/>
                            <dgm:param type="secLinDir" val="fromT"/>
                            <dgm:param type="secChAlign" val="t"/>
                          </dgm:alg>
                        </dgm:if>
                        <dgm:else name="Name79">
                          <dgm:alg type="hierChild">
                            <dgm:param type="linDir" val="fromR"/>
                            <dgm:param type="chAlign" val="l"/>
                            <dgm:param type="secLinDir" val="fromT"/>
                            <dgm:param type="secChAlign" val="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linDir" val="fromT"/>
                            <dgm:param type="chAlign" val="l"/>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linDir" val="fromL"/>
                        <dgm:param type="chAlign" val="l"/>
                        <dgm:param type="secLinDir" val="fromT"/>
                        <dgm:param type="secChAlign" val="t"/>
                      </dgm:alg>
                    </dgm:if>
                    <dgm:else name="Name95">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linDir" val="fromL"/>
                  <dgm:param type="chAlign" val="l"/>
                  <dgm:param type="secLinDir" val="fromT"/>
                  <dgm:param type="secChAlign" val="t"/>
                </dgm:alg>
              </dgm:if>
              <dgm:else name="Name99">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srcNode" val="bottomArc1"/>
                        <dgm:param type="dstNode" val="topConnNode3"/>
                        <dgm:param type="dim" val="1D"/>
                        <dgm:param type="endSty" val="noArr"/>
                        <dgm:param type="connRout" val="bend"/>
                        <dgm:param type="begPts" val="bCtr"/>
                        <dgm:param type="endPts" val="bL bR"/>
                      </dgm:alg>
                    </dgm:if>
                    <dgm:if name="Name104" axis="par" ptType="asst" func="cnt" op="equ" val="1">
                      <dgm:alg type="conn">
                        <dgm:param type="srcNode" val="bottomArc3"/>
                        <dgm:param type="dstNode" val="topConnNode3"/>
                        <dgm:param type="dim" val="1D"/>
                        <dgm:param type="endSty" val="noArr"/>
                        <dgm:param type="connRout" val="bend"/>
                        <dgm:param type="begPts" val="bCtr"/>
                        <dgm:param type="endPts" val="bL bR"/>
                      </dgm:alg>
                    </dgm:if>
                    <dgm:else name="Name105">
                      <dgm:alg type="conn">
                        <dgm:param type="srcNode" val="bottomArc2"/>
                        <dgm:param type="dstNode" val="topConnNode3"/>
                        <dgm:param type="dim" val="1D"/>
                        <dgm:param type="endSty" val="noArr"/>
                        <dgm:param type="connRout" val="bend"/>
                        <dgm:param type="begPts" val="bCtr"/>
                        <dgm:param type="endPts" val="bL bR"/>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linDir" val="fromT"/>
                        <dgm:param type="chAlign" val="r"/>
                      </dgm:alg>
                    </dgm:if>
                    <dgm:if name="Name123" func="var" arg="hierBranch" op="equ" val="r">
                      <dgm:alg type="hierChild">
                        <dgm:param type="linDir" val="fromT"/>
                        <dgm:param type="chAlign" val="l"/>
                      </dgm:alg>
                    </dgm:if>
                    <dgm:if name="Name124" func="var" arg="hierBranch" op="equ" val="hang">
                      <dgm:choose name="Name125">
                        <dgm:if name="Name126" func="var" arg="dir" op="equ" val="norm">
                          <dgm:alg type="hierChild">
                            <dgm:param type="linDir" val="fromL"/>
                            <dgm:param type="chAlign" val="l"/>
                            <dgm:param type="secLinDir" val="fromT"/>
                            <dgm:param type="secChAlign" val="t"/>
                          </dgm:alg>
                        </dgm:if>
                        <dgm:else name="Name127">
                          <dgm:alg type="hierChild">
                            <dgm:param type="linDir" val="fromR"/>
                            <dgm:param type="chAlign" val="l"/>
                            <dgm:param type="secLinDir" val="fromT"/>
                            <dgm:param type="secChAlign" val="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linDir" val="fromT"/>
                            <dgm:param type="chAlign" val="l"/>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linDir" val="fromL"/>
                        <dgm:param type="chAlign" val="l"/>
                        <dgm:param type="secLinDir" val="fromT"/>
                        <dgm:param type="secChAlign" val="t"/>
                      </dgm:alg>
                    </dgm:if>
                    <dgm:else name="Name140">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1">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dstNode" val="node1"/>
                <dgm:param type="connRout" val="longCurve"/>
                <dgm:param type="begPts" val="midR"/>
                <dgm:param type="endPts" val="midL"/>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dstNode" val="node1"/>
                <dgm:param type="connRout" val="longCurve"/>
                <dgm:param type="begPts" val="midL"/>
                <dgm:param type="endPts" val="midR"/>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dstNode" val="nodeFirstNode"/>
                      <dgm:param type="connRout" val="longCurve"/>
                      <dgm:param type="begPts" val="midR"/>
                      <dgm:param type="endPts" val="midL"/>
                    </dgm:alg>
                  </dgm:if>
                  <dgm:else name="Name15">
                    <dgm:alg type="conn">
                      <dgm:param type="dstNode" val="nodeFirstNode"/>
                      <dgm:param type="connRout" val="longCurve"/>
                      <dgm:param type="begPts" val="midL"/>
                      <dgm:param type="endPts" val="midR"/>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E4658-82BB-F9C1-E267-769DABDE38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19D90DBE-BED7-432E-66E6-2D0D1F841E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9BEECC-E2DE-4F51-9379-9554150AAD24}" type="datetime1">
              <a:rPr lang="en-US" smtClean="0"/>
              <a:t>6/3/2023</a:t>
            </a:fld>
            <a:endParaRPr lang="en-IN"/>
          </a:p>
        </p:txBody>
      </p:sp>
      <p:sp>
        <p:nvSpPr>
          <p:cNvPr id="4" name="Footer Placeholder 3">
            <a:extLst>
              <a:ext uri="{FF2B5EF4-FFF2-40B4-BE49-F238E27FC236}">
                <a16:creationId xmlns:a16="http://schemas.microsoft.com/office/drawing/2014/main" id="{60709789-CBFD-1C22-F1E4-CF88BDF858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IPL DATA ANALYSIS &amp; PREDICTION</a:t>
            </a:r>
          </a:p>
        </p:txBody>
      </p:sp>
      <p:sp>
        <p:nvSpPr>
          <p:cNvPr id="5" name="Slide Number Placeholder 4">
            <a:extLst>
              <a:ext uri="{FF2B5EF4-FFF2-40B4-BE49-F238E27FC236}">
                <a16:creationId xmlns:a16="http://schemas.microsoft.com/office/drawing/2014/main" id="{1B88AFF3-1DF2-860D-BE60-74A78F86D5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69436E-A650-4C4D-8D18-4FC939FC7381}" type="slidenum">
              <a:rPr lang="en-IN" smtClean="0"/>
              <a:t>‹#›</a:t>
            </a:fld>
            <a:endParaRPr lang="en-IN"/>
          </a:p>
        </p:txBody>
      </p:sp>
    </p:spTree>
    <p:extLst>
      <p:ext uri="{BB962C8B-B14F-4D97-AF65-F5344CB8AC3E}">
        <p14:creationId xmlns:p14="http://schemas.microsoft.com/office/powerpoint/2010/main" val="205578277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8f94f5640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8f94f5640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772c50e5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772c50e5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9772c50e52_6_4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9772c50e52_6_4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7.png"/><Relationship Id="rId5" Type="http://schemas.microsoft.com/office/2007/relationships/hdphoto" Target="../media/hdphoto7.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3.xml"/><Relationship Id="rId3" Type="http://schemas.openxmlformats.org/officeDocument/2006/relationships/slide" Target="slide5.xml"/><Relationship Id="rId7" Type="http://schemas.openxmlformats.org/officeDocument/2006/relationships/slide" Target="slide9.xml"/><Relationship Id="rId12" Type="http://schemas.openxmlformats.org/officeDocument/2006/relationships/slide" Target="slide22.xml"/><Relationship Id="rId17" Type="http://schemas.openxmlformats.org/officeDocument/2006/relationships/slide" Target="slide27.xml"/><Relationship Id="rId2" Type="http://schemas.openxmlformats.org/officeDocument/2006/relationships/slide" Target="slide3.xml"/><Relationship Id="rId16" Type="http://schemas.openxmlformats.org/officeDocument/2006/relationships/slide" Target="slide26.xml"/><Relationship Id="rId1" Type="http://schemas.openxmlformats.org/officeDocument/2006/relationships/slideLayout" Target="../slideLayouts/slideLayout9.xml"/><Relationship Id="rId6" Type="http://schemas.openxmlformats.org/officeDocument/2006/relationships/slide" Target="slide8.xml"/><Relationship Id="rId11" Type="http://schemas.openxmlformats.org/officeDocument/2006/relationships/slide" Target="slide18.xml"/><Relationship Id="rId5" Type="http://schemas.openxmlformats.org/officeDocument/2006/relationships/slide" Target="slide7.xml"/><Relationship Id="rId15" Type="http://schemas.openxmlformats.org/officeDocument/2006/relationships/slide" Target="slide25.xml"/><Relationship Id="rId10" Type="http://schemas.openxmlformats.org/officeDocument/2006/relationships/slide" Target="slide17.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eb-app-g3.onrender.com/" TargetMode="External"/><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hyperlink" Target="https://khelo-dimag-se-app-n8sv.onrender.com/" TargetMode="External"/><Relationship Id="rId4" Type="http://schemas.openxmlformats.org/officeDocument/2006/relationships/image" Target="../media/image28.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p:nvPr/>
        </p:nvSpPr>
        <p:spPr>
          <a:xfrm>
            <a:off x="4800875" y="1615967"/>
            <a:ext cx="3962422" cy="151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3600" b="1" dirty="0">
                <a:solidFill>
                  <a:schemeClr val="accent1">
                    <a:lumMod val="75000"/>
                  </a:schemeClr>
                </a:solidFill>
                <a:latin typeface="Fira Sans" panose="020B0503050000020004"/>
                <a:ea typeface="Fira Sans" panose="020B0503050000020004"/>
                <a:cs typeface="Fira Sans" panose="020B0503050000020004"/>
                <a:sym typeface="Fira Sans" panose="020B0503050000020004"/>
              </a:rPr>
              <a:t>IPL DATA ANALYSIS AND PREDICTION </a:t>
            </a:r>
          </a:p>
        </p:txBody>
      </p:sp>
      <p:pic>
        <p:nvPicPr>
          <p:cNvPr id="4" name="Picture 3"/>
          <p:cNvPicPr>
            <a:picLocks noChangeAspect="1"/>
          </p:cNvPicPr>
          <p:nvPr/>
        </p:nvPicPr>
        <p:blipFill>
          <a:blip r:embed="rId3"/>
          <a:stretch>
            <a:fillRect/>
          </a:stretch>
        </p:blipFill>
        <p:spPr>
          <a:xfrm>
            <a:off x="278225" y="244724"/>
            <a:ext cx="3840353" cy="4654052"/>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artisticGlowDiffused/>
                    </a14:imgEffect>
                  </a14:imgLayer>
                </a14:imgProps>
              </a:ext>
            </a:extLst>
          </a:blip>
          <a:stretch>
            <a:fillRect/>
          </a:stretch>
        </p:blipFill>
        <p:spPr>
          <a:xfrm rot="20500460">
            <a:off x="818336" y="2342924"/>
            <a:ext cx="1583286" cy="1583286"/>
          </a:xfrm>
          <a:prstGeom prst="rect">
            <a:avLst/>
          </a:prstGeom>
        </p:spPr>
      </p:pic>
      <p:pic>
        <p:nvPicPr>
          <p:cNvPr id="2" name="Picture 1"/>
          <p:cNvPicPr>
            <a:picLocks noChangeAspect="1"/>
          </p:cNvPicPr>
          <p:nvPr/>
        </p:nvPicPr>
        <p:blipFill>
          <a:blip r:embed="rId6">
            <a:extLst>
              <a:ext uri="{BEBA8EAE-BF5A-486C-A8C5-ECC9F3942E4B}">
                <a14:imgProps xmlns:a14="http://schemas.microsoft.com/office/drawing/2010/main">
                  <a14:imgLayer r:embed="rId7">
                    <a14:imgEffect>
                      <a14:backgroundRemoval t="2568" b="97130" l="10000" r="90000">
                        <a14:foregroundMark x1="14125" y1="11329" x2="19500" y2="25227"/>
                        <a14:foregroundMark x1="43375" y1="12387" x2="42125" y2="22659"/>
                        <a14:foregroundMark x1="63875" y1="14955" x2="63375" y2="23716"/>
                        <a14:foregroundMark x1="87000" y1="12689" x2="87500" y2="21299"/>
                        <a14:foregroundMark x1="59625" y1="3021" x2="62750" y2="8006"/>
                        <a14:foregroundMark x1="45875" y1="61027" x2="46250" y2="67976"/>
                        <a14:foregroundMark x1="53250" y1="62085" x2="54250" y2="67523"/>
                        <a14:foregroundMark x1="64875" y1="59366" x2="65250" y2="61934"/>
                        <a14:foregroundMark x1="31750" y1="84441" x2="31750" y2="93051"/>
                        <a14:foregroundMark x1="15250" y1="88520" x2="15500" y2="94411"/>
                        <a14:foregroundMark x1="30375" y1="94562" x2="32750" y2="97130"/>
                        <a14:foregroundMark x1="33375" y1="85801" x2="33750" y2="91994"/>
                        <a14:foregroundMark x1="13875" y1="78701" x2="14375" y2="89426"/>
                        <a14:foregroundMark x1="56625" y1="87915" x2="52125" y2="93202"/>
                        <a14:foregroundMark x1="54250" y1="83686" x2="49500" y2="88218"/>
                        <a14:foregroundMark x1="52625" y1="83233" x2="53500" y2="89879"/>
                        <a14:foregroundMark x1="54750" y1="82931" x2="56625" y2="87462"/>
                        <a14:foregroundMark x1="56125" y1="82024" x2="60625" y2="91541"/>
                        <a14:foregroundMark x1="79000" y1="83535" x2="76250" y2="84894"/>
                        <a14:foregroundMark x1="84125" y1="91843" x2="78500" y2="92447"/>
                        <a14:foregroundMark x1="87750" y1="87764" x2="83000" y2="87764"/>
                        <a14:foregroundMark x1="80750" y1="90937" x2="69750" y2="91390"/>
                        <a14:foregroundMark x1="56500" y1="82931" x2="62250" y2="90937"/>
                        <a14:foregroundMark x1="62250" y1="90937" x2="61875" y2="91239"/>
                        <a14:foregroundMark x1="59750" y1="82175" x2="49625" y2="85347"/>
                        <a14:foregroundMark x1="49625" y1="85347" x2="61375" y2="91390"/>
                        <a14:foregroundMark x1="61375" y1="91390" x2="63125" y2="83384"/>
                        <a14:foregroundMark x1="57500" y1="89275" x2="49125" y2="91390"/>
                        <a14:foregroundMark x1="49125" y1="91390" x2="49000" y2="91239"/>
                        <a14:foregroundMark x1="53500" y1="92145" x2="46875" y2="95619"/>
                        <a14:foregroundMark x1="61125" y1="92447" x2="62625" y2="94864"/>
                        <a14:foregroundMark x1="62875" y1="92145" x2="63625" y2="94864"/>
                        <a14:foregroundMark x1="57625" y1="93202" x2="52500" y2="95015"/>
                        <a14:foregroundMark x1="54750" y1="93051" x2="50500" y2="96375"/>
                        <a14:foregroundMark x1="49500" y1="94411" x2="47000" y2="96073"/>
                        <a14:foregroundMark x1="49500" y1="84290" x2="48250" y2="93656"/>
                        <a14:foregroundMark x1="61500" y1="84894" x2="64000" y2="94260"/>
                        <a14:foregroundMark x1="64000" y1="94260" x2="64000" y2="95015"/>
                        <a14:foregroundMark x1="63750" y1="85952" x2="65125" y2="92749"/>
                        <a14:foregroundMark x1="20625" y1="87915" x2="21000" y2="90483"/>
                        <a14:foregroundMark x1="20250" y1="91692" x2="18250" y2="95468"/>
                        <a14:foregroundMark x1="23250" y1="34894" x2="22250" y2="36405"/>
                        <a14:foregroundMark x1="19250" y1="39728" x2="18125" y2="42296"/>
                        <a14:foregroundMark x1="84625" y1="79758" x2="85500" y2="86254"/>
                        <a14:foregroundMark x1="85000" y1="80665" x2="84125" y2="87009"/>
                        <a14:foregroundMark x1="77000" y1="82931" x2="75375" y2="87915"/>
                        <a14:foregroundMark x1="72875" y1="83082" x2="72500" y2="89577"/>
                        <a14:foregroundMark x1="72500" y1="83233" x2="71250" y2="87764"/>
                        <a14:foregroundMark x1="73125" y1="82175" x2="73250" y2="87462"/>
                        <a14:foregroundMark x1="72500" y1="81873" x2="76000" y2="81722"/>
                      </a14:backgroundRemoval>
                    </a14:imgEffect>
                  </a14:imgLayer>
                </a14:imgProps>
              </a:ext>
            </a:extLst>
          </a:blip>
          <a:stretch>
            <a:fillRect/>
          </a:stretch>
        </p:blipFill>
        <p:spPr>
          <a:xfrm>
            <a:off x="2468719" y="1008531"/>
            <a:ext cx="3962422" cy="3278905"/>
          </a:xfrm>
          <a:prstGeom prst="rect">
            <a:avLst/>
          </a:prstGeom>
        </p:spPr>
      </p:pic>
      <p:sp>
        <p:nvSpPr>
          <p:cNvPr id="6" name="Slide Number Placeholder 5">
            <a:extLst>
              <a:ext uri="{FF2B5EF4-FFF2-40B4-BE49-F238E27FC236}">
                <a16:creationId xmlns:a16="http://schemas.microsoft.com/office/drawing/2014/main" id="{65AFF3F0-704A-A9A2-0FF3-FA986CDFD3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1000" fill="hold"/>
                                        <p:tgtEl>
                                          <p:spTgt spid="58"/>
                                        </p:tgtEl>
                                        <p:attrNameLst>
                                          <p:attrName>ppt_w</p:attrName>
                                        </p:attrNameLst>
                                      </p:cBhvr>
                                      <p:tavLst>
                                        <p:tav tm="0">
                                          <p:val>
                                            <p:fltVal val="0"/>
                                          </p:val>
                                        </p:tav>
                                        <p:tav tm="100000">
                                          <p:val>
                                            <p:strVal val="#ppt_w"/>
                                          </p:val>
                                        </p:tav>
                                      </p:tavLst>
                                    </p:anim>
                                    <p:anim calcmode="lin" valueType="num">
                                      <p:cBhvr>
                                        <p:cTn id="8" dur="1000" fill="hold"/>
                                        <p:tgtEl>
                                          <p:spTgt spid="58"/>
                                        </p:tgtEl>
                                        <p:attrNameLst>
                                          <p:attrName>ppt_h</p:attrName>
                                        </p:attrNameLst>
                                      </p:cBhvr>
                                      <p:tavLst>
                                        <p:tav tm="0">
                                          <p:val>
                                            <p:fltVal val="0"/>
                                          </p:val>
                                        </p:tav>
                                        <p:tav tm="100000">
                                          <p:val>
                                            <p:strVal val="#ppt_h"/>
                                          </p:val>
                                        </p:tav>
                                      </p:tavLst>
                                    </p:anim>
                                    <p:anim calcmode="lin" valueType="num">
                                      <p:cBhvr>
                                        <p:cTn id="9" dur="1000" fill="hold"/>
                                        <p:tgtEl>
                                          <p:spTgt spid="58"/>
                                        </p:tgtEl>
                                        <p:attrNameLst>
                                          <p:attrName>style.rotation</p:attrName>
                                        </p:attrNameLst>
                                      </p:cBhvr>
                                      <p:tavLst>
                                        <p:tav tm="0">
                                          <p:val>
                                            <p:fltVal val="90"/>
                                          </p:val>
                                        </p:tav>
                                        <p:tav tm="100000">
                                          <p:val>
                                            <p:fltVal val="0"/>
                                          </p:val>
                                        </p:tav>
                                      </p:tavLst>
                                    </p:anim>
                                    <p:animEffect transition="in" filter="fade">
                                      <p:cBhvr>
                                        <p:cTn id="10" dur="1000"/>
                                        <p:tgtEl>
                                          <p:spTgt spid="58"/>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400000"/>
                    </a14:imgEffect>
                    <a14:imgEffect>
                      <a14:sharpenSoften amount="50000"/>
                    </a14:imgEffect>
                  </a14:imgLayer>
                </a14:imgProps>
              </a:ext>
            </a:extLst>
          </a:blip>
          <a:srcRect l="15097" r="14971"/>
          <a:stretch>
            <a:fillRect/>
          </a:stretch>
        </p:blipFill>
        <p:spPr>
          <a:xfrm>
            <a:off x="7365761" y="1199918"/>
            <a:ext cx="1707476" cy="2441645"/>
          </a:xfrm>
          <a:prstGeom prst="rect">
            <a:avLst/>
          </a:prstGeom>
        </p:spPr>
      </p:pic>
      <p:pic>
        <p:nvPicPr>
          <p:cNvPr id="3" name="Picture 2"/>
          <p:cNvPicPr>
            <a:picLocks noChangeAspect="1"/>
          </p:cNvPicPr>
          <p:nvPr/>
        </p:nvPicPr>
        <p:blipFill rotWithShape="1">
          <a:blip r:embed="rId4">
            <a:duotone>
              <a:schemeClr val="accent3">
                <a:shade val="45000"/>
                <a:satMod val="135000"/>
              </a:schemeClr>
              <a:prstClr val="white"/>
            </a:duotone>
            <a:extLst>
              <a:ext uri="{BEBA8EAE-BF5A-486C-A8C5-ECC9F3942E4B}">
                <a14:imgProps xmlns:a14="http://schemas.microsoft.com/office/drawing/2010/main">
                  <a14:imgLayer r:embed="rId5">
                    <a14:imgEffect>
                      <a14:backgroundRemoval t="5581" b="23192" l="56352" r="96781">
                        <a14:foregroundMark x1="65247" y1="11611" x2="66113" y2="16742"/>
                        <a14:foregroundMark x1="66113" y1="9541" x2="66944" y2="17642"/>
                        <a14:foregroundMark x1="66113" y1="7501" x2="66113" y2="7501"/>
                        <a14:foregroundMark x1="61544" y1="8821" x2="61544" y2="8821"/>
                        <a14:foregroundMark x1="70163" y1="8671" x2="70163" y2="8671"/>
                        <a14:foregroundMark x1="96781" y1="17492" x2="96781" y2="17492"/>
                      </a14:backgroundRemoval>
                    </a14:imgEffect>
                  </a14:imgLayer>
                </a14:imgProps>
              </a:ext>
            </a:extLst>
          </a:blip>
          <a:srcRect l="53899" t="3379" r="21523" b="74582"/>
          <a:stretch>
            <a:fillRect/>
          </a:stretch>
        </p:blipFill>
        <p:spPr>
          <a:xfrm>
            <a:off x="-88951" y="5948"/>
            <a:ext cx="1988692" cy="2057268"/>
          </a:xfrm>
          <a:prstGeom prst="rect">
            <a:avLst/>
          </a:prstGeom>
        </p:spPr>
      </p:pic>
      <p:pic>
        <p:nvPicPr>
          <p:cNvPr id="4" name="Picture 3"/>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backgroundRemoval t="10000" b="90000" l="10000" r="90000">
                        <a14:foregroundMark x1="50278" y1="42778" x2="51389" y2="58333"/>
                        <a14:foregroundMark x1="54167" y1="39722" x2="53056" y2="57778"/>
                        <a14:foregroundMark x1="46667" y1="63611" x2="51944" y2="64444"/>
                        <a14:foregroundMark x1="55278" y1="63056" x2="47222" y2="65556"/>
                      </a14:backgroundRemoval>
                    </a14:imgEffect>
                  </a14:imgLayer>
                </a14:imgProps>
              </a:ext>
            </a:extLst>
          </a:blip>
          <a:srcRect l="16983" t="23897" r="35631" b="29085"/>
          <a:stretch>
            <a:fillRect/>
          </a:stretch>
        </p:blipFill>
        <p:spPr>
          <a:xfrm>
            <a:off x="111290" y="3080283"/>
            <a:ext cx="1257079" cy="1247333"/>
          </a:xfrm>
          <a:prstGeom prst="rect">
            <a:avLst/>
          </a:prstGeom>
        </p:spPr>
      </p:pic>
      <p:pic>
        <p:nvPicPr>
          <p:cNvPr id="1026" name="Picture 2" descr="Transparent Personal Computer Clipart - Computer And Accessories Icon, HD  Png Download , Transparent Png Image - PNGitem"/>
          <p:cNvPicPr>
            <a:picLocks noChangeAspect="1" noChangeArrowheads="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9880" b="91617" l="10000" r="90000">
                        <a14:foregroundMark x1="35349" y1="10030" x2="34419" y2="12725"/>
                        <a14:foregroundMark x1="21512" y1="91617" x2="24302" y2="91617"/>
                      </a14:backgroundRemoval>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742955" y="1386749"/>
            <a:ext cx="1707476" cy="1326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0"/>
          <a:stretch>
            <a:fillRect/>
          </a:stretch>
        </p:blipFill>
        <p:spPr>
          <a:xfrm>
            <a:off x="2864524" y="3510012"/>
            <a:ext cx="1707476" cy="1331252"/>
          </a:xfrm>
          <a:prstGeom prst="rect">
            <a:avLst/>
          </a:prstGeom>
        </p:spPr>
      </p:pic>
      <p:pic>
        <p:nvPicPr>
          <p:cNvPr id="7" name="Picture 6"/>
          <p:cNvPicPr>
            <a:picLocks noChangeAspect="1"/>
          </p:cNvPicPr>
          <p:nvPr/>
        </p:nvPicPr>
        <p:blipFill>
          <a:blip r:embed="rId11">
            <a:duotone>
              <a:schemeClr val="accent2">
                <a:shade val="45000"/>
                <a:satMod val="135000"/>
              </a:schemeClr>
              <a:prstClr val="white"/>
            </a:duotone>
          </a:blip>
          <a:stretch>
            <a:fillRect/>
          </a:stretch>
        </p:blipFill>
        <p:spPr>
          <a:xfrm flipH="1">
            <a:off x="4859195" y="1646683"/>
            <a:ext cx="1707476" cy="1867819"/>
          </a:xfrm>
          <a:prstGeom prst="rect">
            <a:avLst/>
          </a:prstGeom>
        </p:spPr>
      </p:pic>
      <p:sp>
        <p:nvSpPr>
          <p:cNvPr id="12" name="TextBox 11"/>
          <p:cNvSpPr txBox="1"/>
          <p:nvPr/>
        </p:nvSpPr>
        <p:spPr>
          <a:xfrm>
            <a:off x="569818" y="1898932"/>
            <a:ext cx="890954"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USERS</a:t>
            </a:r>
          </a:p>
        </p:txBody>
      </p:sp>
      <p:sp>
        <p:nvSpPr>
          <p:cNvPr id="13" name="TextBox 12"/>
          <p:cNvSpPr txBox="1"/>
          <p:nvPr/>
        </p:nvSpPr>
        <p:spPr>
          <a:xfrm>
            <a:off x="252245" y="4327616"/>
            <a:ext cx="1148902"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DATASETS</a:t>
            </a:r>
          </a:p>
        </p:txBody>
      </p:sp>
      <p:sp>
        <p:nvSpPr>
          <p:cNvPr id="14" name="TextBox 13"/>
          <p:cNvSpPr txBox="1"/>
          <p:nvPr/>
        </p:nvSpPr>
        <p:spPr>
          <a:xfrm>
            <a:off x="3395359" y="2355505"/>
            <a:ext cx="965044"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SYSTEM A</a:t>
            </a:r>
          </a:p>
        </p:txBody>
      </p:sp>
      <p:sp>
        <p:nvSpPr>
          <p:cNvPr id="15" name="TextBox 14"/>
          <p:cNvSpPr txBox="1"/>
          <p:nvPr/>
        </p:nvSpPr>
        <p:spPr>
          <a:xfrm>
            <a:off x="3475124" y="4466116"/>
            <a:ext cx="975307"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SYSTEM B </a:t>
            </a:r>
          </a:p>
        </p:txBody>
      </p:sp>
      <p:sp>
        <p:nvSpPr>
          <p:cNvPr id="16" name="TextBox 15"/>
          <p:cNvSpPr txBox="1"/>
          <p:nvPr/>
        </p:nvSpPr>
        <p:spPr>
          <a:xfrm>
            <a:off x="5068637" y="3243973"/>
            <a:ext cx="1748003" cy="461665"/>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LOGISTIC REGRESSION</a:t>
            </a:r>
          </a:p>
        </p:txBody>
      </p:sp>
      <p:cxnSp>
        <p:nvCxnSpPr>
          <p:cNvPr id="18" name="Straight Arrow Connector 17"/>
          <p:cNvCxnSpPr/>
          <p:nvPr/>
        </p:nvCxnSpPr>
        <p:spPr>
          <a:xfrm>
            <a:off x="871339" y="2325636"/>
            <a:ext cx="5365" cy="74994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7" name="Connector: Elbow 26"/>
          <p:cNvCxnSpPr>
            <a:stCxn id="4" idx="3"/>
            <a:endCxn id="1026" idx="1"/>
          </p:cNvCxnSpPr>
          <p:nvPr/>
        </p:nvCxnSpPr>
        <p:spPr>
          <a:xfrm flipV="1">
            <a:off x="1368369" y="2049926"/>
            <a:ext cx="1374586" cy="165402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Elbow 28"/>
          <p:cNvCxnSpPr>
            <a:stCxn id="4" idx="3"/>
          </p:cNvCxnSpPr>
          <p:nvPr/>
        </p:nvCxnSpPr>
        <p:spPr>
          <a:xfrm>
            <a:off x="1368369" y="3703950"/>
            <a:ext cx="1374586" cy="7621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p:cNvCxnSpPr>
            <a:stCxn id="1026" idx="3"/>
            <a:endCxn id="7" idx="3"/>
          </p:cNvCxnSpPr>
          <p:nvPr/>
        </p:nvCxnSpPr>
        <p:spPr>
          <a:xfrm>
            <a:off x="4450431" y="2049926"/>
            <a:ext cx="408764" cy="53066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Elbow 33"/>
          <p:cNvCxnSpPr/>
          <p:nvPr/>
        </p:nvCxnSpPr>
        <p:spPr>
          <a:xfrm flipV="1">
            <a:off x="4572000" y="2700609"/>
            <a:ext cx="287195" cy="1595045"/>
          </a:xfrm>
          <a:prstGeom prst="bentConnector3">
            <a:avLst>
              <a:gd name="adj1" fmla="val 25508"/>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6570751" y="2613917"/>
            <a:ext cx="1707476" cy="461665"/>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PREDICTING WINNING TEAM</a:t>
            </a:r>
          </a:p>
        </p:txBody>
      </p:sp>
      <p:cxnSp>
        <p:nvCxnSpPr>
          <p:cNvPr id="48" name="Straight Arrow Connector 47"/>
          <p:cNvCxnSpPr>
            <a:stCxn id="7" idx="1"/>
          </p:cNvCxnSpPr>
          <p:nvPr/>
        </p:nvCxnSpPr>
        <p:spPr>
          <a:xfrm flipV="1">
            <a:off x="6566671" y="2571750"/>
            <a:ext cx="1208960" cy="8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65740047-9891-D5A8-C79B-FF9C50C936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0663" y="4075252"/>
            <a:ext cx="6042670" cy="769441"/>
          </a:xfrm>
          <a:prstGeom prst="rect">
            <a:avLst/>
          </a:prstGeom>
          <a:noFill/>
          <a:ln>
            <a:solidFill>
              <a:srgbClr val="41B1C4"/>
            </a:solidFill>
          </a:ln>
        </p:spPr>
        <p:txBody>
          <a:bodyPr wrap="square">
            <a:spAutoFit/>
          </a:bodyPr>
          <a:lstStyle/>
          <a:p>
            <a:r>
              <a:rPr lang="en-IN" sz="4400" b="1" dirty="0">
                <a:latin typeface="Roboto" panose="02000000000000000000" pitchFamily="2" charset="0"/>
                <a:ea typeface="Roboto" panose="02000000000000000000" pitchFamily="2" charset="0"/>
              </a:rPr>
              <a:t>ALGORITHMS USED : </a:t>
            </a:r>
          </a:p>
        </p:txBody>
      </p:sp>
      <p:pic>
        <p:nvPicPr>
          <p:cNvPr id="7" name="Picture 6">
            <a:extLst>
              <a:ext uri="{FF2B5EF4-FFF2-40B4-BE49-F238E27FC236}">
                <a16:creationId xmlns:a16="http://schemas.microsoft.com/office/drawing/2014/main" id="{19654230-2659-44AE-9E5B-DF77894B394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Lst>
          </a:blip>
          <a:srcRect b="2704"/>
          <a:stretch/>
        </p:blipFill>
        <p:spPr>
          <a:xfrm>
            <a:off x="2176063" y="88122"/>
            <a:ext cx="4791871" cy="3879316"/>
          </a:xfrm>
          <a:prstGeom prst="rect">
            <a:avLst/>
          </a:prstGeom>
        </p:spPr>
      </p:pic>
      <p:sp>
        <p:nvSpPr>
          <p:cNvPr id="4" name="Slide Number Placeholder 3">
            <a:extLst>
              <a:ext uri="{FF2B5EF4-FFF2-40B4-BE49-F238E27FC236}">
                <a16:creationId xmlns:a16="http://schemas.microsoft.com/office/drawing/2014/main" id="{1AE9B88C-3E1E-D572-EAA9-C77780D379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dirty="0"/>
          </a:p>
        </p:txBody>
      </p:sp>
    </p:spTree>
    <p:extLst>
      <p:ext uri="{BB962C8B-B14F-4D97-AF65-F5344CB8AC3E}">
        <p14:creationId xmlns:p14="http://schemas.microsoft.com/office/powerpoint/2010/main" val="3120069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D004DE-5D39-4FCB-ACED-032FA625736F}"/>
              </a:ext>
            </a:extLst>
          </p:cNvPr>
          <p:cNvSpPr txBox="1"/>
          <p:nvPr/>
        </p:nvSpPr>
        <p:spPr>
          <a:xfrm>
            <a:off x="127524" y="432703"/>
            <a:ext cx="4215927" cy="4278094"/>
          </a:xfrm>
          <a:prstGeom prst="rect">
            <a:avLst/>
          </a:prstGeom>
          <a:noFill/>
          <a:ln>
            <a:solidFill>
              <a:srgbClr val="0070C0"/>
            </a:solidFill>
          </a:ln>
        </p:spPr>
        <p:txBody>
          <a:bodyPr wrap="square">
            <a:spAutoFit/>
          </a:bodyPr>
          <a:lstStyle/>
          <a:p>
            <a:pPr algn="just"/>
            <a:r>
              <a:rPr lang="en-US" sz="2800" b="1" dirty="0">
                <a:latin typeface="Roboto" panose="02000000000000000000" pitchFamily="2" charset="0"/>
                <a:ea typeface="Roboto" panose="02000000000000000000" pitchFamily="2" charset="0"/>
              </a:rPr>
              <a:t>RANDOM FOREST ALGORITHM</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Random Forest is a popular machine learning algorithm that belongs to the supervised learning technique.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can be used for both Classification and Regression problems in ML.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based on the concept of ensemble learning, which is a process of combining multiple classifiers to solve a complex problem and to improve the performance of the model.</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As the name suggests, "Random Forest is a classifier that contains a number of decision trees on various subsets of the given dataset and takes the average to improve the predictive accuracy of that dataset."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Instead of relying on one decision tree, the random forest takes the prediction from each tree and based on the majority votes of predictions, and it predicts the final output.</a:t>
            </a:r>
          </a:p>
          <a:p>
            <a:pPr marL="171450" indent="-171450" algn="just">
              <a:buFont typeface="Arial" panose="020B0604020202020204" pitchFamily="34" charset="0"/>
              <a:buChar char="•"/>
            </a:pPr>
            <a:r>
              <a:rPr lang="en-US" sz="1200" b="1" dirty="0">
                <a:latin typeface="Roboto" panose="02000000000000000000" pitchFamily="2" charset="0"/>
                <a:ea typeface="Roboto" panose="02000000000000000000" pitchFamily="2" charset="0"/>
              </a:rPr>
              <a:t>The greater number of trees in the forest leads to higher accuracy and prevents the problem of overfitting.</a:t>
            </a:r>
            <a:endParaRPr lang="en-IN" sz="1200" b="1"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9009CEA6-0026-449F-AC8D-648F42B695AE}"/>
              </a:ext>
            </a:extLst>
          </p:cNvPr>
          <p:cNvPicPr>
            <a:picLocks noChangeAspect="1"/>
          </p:cNvPicPr>
          <p:nvPr/>
        </p:nvPicPr>
        <p:blipFill rotWithShape="1">
          <a:blip r:embed="rId2"/>
          <a:srcRect r="1478"/>
          <a:stretch/>
        </p:blipFill>
        <p:spPr>
          <a:xfrm>
            <a:off x="4419967" y="840113"/>
            <a:ext cx="4596509" cy="3463274"/>
          </a:xfrm>
          <a:prstGeom prst="rect">
            <a:avLst/>
          </a:prstGeom>
        </p:spPr>
      </p:pic>
      <p:sp>
        <p:nvSpPr>
          <p:cNvPr id="4" name="Slide Number Placeholder 3">
            <a:extLst>
              <a:ext uri="{FF2B5EF4-FFF2-40B4-BE49-F238E27FC236}">
                <a16:creationId xmlns:a16="http://schemas.microsoft.com/office/drawing/2014/main" id="{8A890A96-096E-4C72-9310-33D458B543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dirty="0"/>
          </a:p>
        </p:txBody>
      </p:sp>
    </p:spTree>
    <p:extLst>
      <p:ext uri="{BB962C8B-B14F-4D97-AF65-F5344CB8AC3E}">
        <p14:creationId xmlns:p14="http://schemas.microsoft.com/office/powerpoint/2010/main" val="4226854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AD0CF3-05D1-4A8D-9710-E50FBB3159C6}"/>
              </a:ext>
            </a:extLst>
          </p:cNvPr>
          <p:cNvSpPr txBox="1"/>
          <p:nvPr/>
        </p:nvSpPr>
        <p:spPr>
          <a:xfrm>
            <a:off x="4405746" y="863590"/>
            <a:ext cx="4572000" cy="3416320"/>
          </a:xfrm>
          <a:prstGeom prst="rect">
            <a:avLst/>
          </a:prstGeom>
          <a:noFill/>
          <a:ln>
            <a:solidFill>
              <a:srgbClr val="0070C0"/>
            </a:solidFill>
          </a:ln>
        </p:spPr>
        <p:txBody>
          <a:bodyPr wrap="square">
            <a:spAutoFit/>
          </a:bodyPr>
          <a:lstStyle/>
          <a:p>
            <a:pPr algn="just"/>
            <a:r>
              <a:rPr lang="en-US" sz="2800" b="1" dirty="0">
                <a:latin typeface="Roboto" panose="02000000000000000000" pitchFamily="2" charset="0"/>
                <a:ea typeface="Roboto" panose="02000000000000000000" pitchFamily="2" charset="0"/>
              </a:rPr>
              <a:t>Why use Random Forest?</a:t>
            </a:r>
          </a:p>
          <a:p>
            <a:pPr algn="just"/>
            <a:endParaRPr lang="en-US" sz="1200"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takes less training time as compared to other algorithms.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predicts output with high accuracy, even for the large dataset it runs efficiently.</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can also maintain accuracy when a large proportion of data is missing.</a:t>
            </a:r>
          </a:p>
          <a:p>
            <a:pPr marL="171450" indent="-171450" algn="just">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a:p>
            <a:pPr algn="just"/>
            <a:r>
              <a:rPr lang="en-US" sz="1600" b="1" dirty="0">
                <a:latin typeface="Roboto" panose="02000000000000000000" pitchFamily="2" charset="0"/>
                <a:ea typeface="Roboto" panose="02000000000000000000" pitchFamily="2" charset="0"/>
              </a:rPr>
              <a:t>ADVANTAGES OF RANDOM FOREST</a:t>
            </a:r>
          </a:p>
          <a:p>
            <a:pPr algn="just"/>
            <a:endParaRPr lang="en-US" sz="16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Random Forest is capable of performing both Classification and Regression tasks.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capable of handling large datasets with high dimensionality.</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enhances the accuracy of the model and prevents the overfitting issue.</a:t>
            </a:r>
            <a:endParaRPr lang="en-IN" sz="1200"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F3C61C5A-CA0B-474B-8CB9-38AC037F550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995413"/>
            <a:ext cx="4459141" cy="3409612"/>
          </a:xfrm>
          <a:prstGeom prst="rect">
            <a:avLst/>
          </a:prstGeom>
        </p:spPr>
      </p:pic>
      <p:sp>
        <p:nvSpPr>
          <p:cNvPr id="4" name="Slide Number Placeholder 3">
            <a:extLst>
              <a:ext uri="{FF2B5EF4-FFF2-40B4-BE49-F238E27FC236}">
                <a16:creationId xmlns:a16="http://schemas.microsoft.com/office/drawing/2014/main" id="{0515035F-C88A-73D9-8D3F-520E1E9C94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dirty="0"/>
          </a:p>
        </p:txBody>
      </p:sp>
    </p:spTree>
    <p:extLst>
      <p:ext uri="{BB962C8B-B14F-4D97-AF65-F5344CB8AC3E}">
        <p14:creationId xmlns:p14="http://schemas.microsoft.com/office/powerpoint/2010/main" val="1805498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D92F0E-1C10-4A15-92FB-B82635F5B6EE}"/>
              </a:ext>
            </a:extLst>
          </p:cNvPr>
          <p:cNvSpPr txBox="1"/>
          <p:nvPr/>
        </p:nvSpPr>
        <p:spPr>
          <a:xfrm>
            <a:off x="170033" y="1474285"/>
            <a:ext cx="4572000" cy="243143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LOGISTIC REGRESSION </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Logistic regression is one of the most popular Machine Learning algorithms, which comes under the Supervised Learning technique.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used for predicting the categorical dependent variable using a given set of independent variables.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Logistic Regression is a significant machine learning algorithm because it has the ability to provide probabilities and classify new data using continuous and discrete datasets.</a:t>
            </a:r>
            <a:endParaRPr lang="en-IN" sz="12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2F01CB8-8015-4E80-989E-DDC2CC89FC17}"/>
              </a:ext>
            </a:extLst>
          </p:cNvPr>
          <p:cNvPicPr>
            <a:picLocks noChangeAspect="1"/>
          </p:cNvPicPr>
          <p:nvPr/>
        </p:nvPicPr>
        <p:blipFill>
          <a:blip r:embed="rId2"/>
          <a:stretch>
            <a:fillRect/>
          </a:stretch>
        </p:blipFill>
        <p:spPr>
          <a:xfrm>
            <a:off x="4742033" y="1408850"/>
            <a:ext cx="4270507" cy="2562304"/>
          </a:xfrm>
          <a:prstGeom prst="rect">
            <a:avLst/>
          </a:prstGeom>
        </p:spPr>
      </p:pic>
      <p:sp>
        <p:nvSpPr>
          <p:cNvPr id="5" name="Slide Number Placeholder 4">
            <a:extLst>
              <a:ext uri="{FF2B5EF4-FFF2-40B4-BE49-F238E27FC236}">
                <a16:creationId xmlns:a16="http://schemas.microsoft.com/office/drawing/2014/main" id="{3CD67CDA-D7CB-8EEC-9B0B-8A2A7DFAE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dirty="0"/>
          </a:p>
        </p:txBody>
      </p:sp>
    </p:spTree>
    <p:extLst>
      <p:ext uri="{BB962C8B-B14F-4D97-AF65-F5344CB8AC3E}">
        <p14:creationId xmlns:p14="http://schemas.microsoft.com/office/powerpoint/2010/main" val="52768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63" y="1327452"/>
            <a:ext cx="9060873" cy="3293209"/>
          </a:xfrm>
          <a:prstGeom prst="rect">
            <a:avLst/>
          </a:prstGeom>
          <a:noFill/>
          <a:ln>
            <a:solidFill>
              <a:srgbClr val="41B1C4"/>
            </a:solidFill>
          </a:ln>
        </p:spPr>
        <p:txBody>
          <a:bodyPr wrap="square">
            <a:spAutoFit/>
          </a:bodyPr>
          <a:lstStyle/>
          <a:p>
            <a:r>
              <a:rPr lang="en-IN" sz="2800" b="1" dirty="0">
                <a:latin typeface="Roboto" panose="02000000000000000000" pitchFamily="2" charset="0"/>
                <a:ea typeface="Roboto" panose="02000000000000000000" pitchFamily="2" charset="0"/>
              </a:rPr>
              <a:t>LITERATURE SURVEY</a:t>
            </a:r>
          </a:p>
          <a:p>
            <a:pPr marL="228600" indent="-228600">
              <a:buFont typeface="+mj-lt"/>
              <a:buAutoNum type="arabicPeriod"/>
            </a:pPr>
            <a:r>
              <a:rPr lang="en-US" sz="1200" b="1" dirty="0">
                <a:latin typeface="Roboto" panose="02000000000000000000" pitchFamily="2" charset="0"/>
                <a:ea typeface="Roboto" panose="02000000000000000000" pitchFamily="2" charset="0"/>
              </a:rPr>
              <a:t>Dr. SUDHAMATHY’S RESEARCH PAPER </a:t>
            </a:r>
          </a:p>
          <a:p>
            <a:r>
              <a:rPr lang="en-US" sz="1200" dirty="0">
                <a:latin typeface="Roboto" panose="02000000000000000000" pitchFamily="2" charset="0"/>
                <a:ea typeface="Roboto" panose="02000000000000000000" pitchFamily="2" charset="0"/>
              </a:rPr>
              <a:t>The research paper of G. </a:t>
            </a:r>
            <a:r>
              <a:rPr lang="en-US" sz="1200" dirty="0" err="1">
                <a:latin typeface="Roboto" panose="02000000000000000000" pitchFamily="2" charset="0"/>
                <a:ea typeface="Roboto" panose="02000000000000000000" pitchFamily="2" charset="0"/>
              </a:rPr>
              <a:t>Sudhamathy</a:t>
            </a:r>
            <a:r>
              <a:rPr lang="en-US" sz="1200" dirty="0">
                <a:latin typeface="Roboto" panose="02000000000000000000" pitchFamily="2" charset="0"/>
                <a:ea typeface="Roboto" panose="02000000000000000000" pitchFamily="2" charset="0"/>
              </a:rPr>
              <a:t> helps to understand the different machine learning algorithms working principles and their implementation. It creates the Model and Training dataset and helps to predict with the help of the model created. The model classifies the data and compares the results and gets accuracy which is the important one.</a:t>
            </a:r>
          </a:p>
          <a:p>
            <a:r>
              <a:rPr lang="en-US" sz="1200" b="1" dirty="0">
                <a:latin typeface="Roboto" panose="02000000000000000000" pitchFamily="2" charset="0"/>
                <a:ea typeface="Roboto" panose="02000000000000000000" pitchFamily="2" charset="0"/>
              </a:rPr>
              <a:t>2. "PREDICTIVE MODELLING FOR INDIAN PREMIER LEAGUE USING MACHINE LEARNING TECHNIQUES" BY D. BALAKRISHNAN AND M. SANTHI. </a:t>
            </a:r>
          </a:p>
          <a:p>
            <a:r>
              <a:rPr lang="en-US" sz="1200" dirty="0">
                <a:latin typeface="Roboto" panose="02000000000000000000" pitchFamily="2" charset="0"/>
                <a:ea typeface="Roboto" panose="02000000000000000000" pitchFamily="2" charset="0"/>
              </a:rPr>
              <a:t>This research paper discusses the application of machine learning techniques such as decision trees, support vector machines, and random forests for predicting IPL match outcomes.</a:t>
            </a:r>
          </a:p>
          <a:p>
            <a:r>
              <a:rPr lang="en-US" sz="1200" b="1" dirty="0">
                <a:latin typeface="Roboto" panose="02000000000000000000" pitchFamily="2" charset="0"/>
                <a:ea typeface="Roboto" panose="02000000000000000000" pitchFamily="2" charset="0"/>
              </a:rPr>
              <a:t>3. "DATA MINING TECHNIQUES FOR IPL PREDICTION" BY R. R. MAHAJAN AND A. V. KULKARNI. </a:t>
            </a:r>
          </a:p>
          <a:p>
            <a:r>
              <a:rPr lang="en-US" sz="1200" dirty="0">
                <a:latin typeface="Roboto" panose="02000000000000000000" pitchFamily="2" charset="0"/>
                <a:ea typeface="Roboto" panose="02000000000000000000" pitchFamily="2" charset="0"/>
              </a:rPr>
              <a:t>This paper explores the use of data mining techniques, including classification algorithms and association rule mining, to predict IPL match results and identify key factors influencing team performance.</a:t>
            </a:r>
          </a:p>
          <a:p>
            <a:r>
              <a:rPr lang="en-US" sz="1200" b="1" dirty="0">
                <a:latin typeface="Roboto" panose="02000000000000000000" pitchFamily="2" charset="0"/>
                <a:ea typeface="Roboto" panose="02000000000000000000" pitchFamily="2" charset="0"/>
              </a:rPr>
              <a:t>4. "DATA ANALYTICS IN CRICKET: A STUDY ON PREDICTING IPL MATCH OUTCOMES USING MACHINE LEARNING" BY M. ANANDHAVALLI AND A. P. SUBASHINI. </a:t>
            </a:r>
          </a:p>
          <a:p>
            <a:r>
              <a:rPr lang="en-US" sz="1200" dirty="0">
                <a:latin typeface="Roboto" panose="02000000000000000000" pitchFamily="2" charset="0"/>
                <a:ea typeface="Roboto" panose="02000000000000000000" pitchFamily="2" charset="0"/>
              </a:rPr>
              <a:t>The authors analyze IPL match data and employ machine learning algorithms to predict match outcomes. They evaluate the performance of classifiers such as decision trees, random forests, and naïve Bayes</a:t>
            </a:r>
            <a:endParaRPr lang="en-IN" sz="1200" dirty="0">
              <a:latin typeface="Roboto" panose="02000000000000000000" pitchFamily="2" charset="0"/>
              <a:ea typeface="Roboto" panose="02000000000000000000" pitchFamily="2" charset="0"/>
            </a:endParaRPr>
          </a:p>
        </p:txBody>
      </p:sp>
      <p:sp>
        <p:nvSpPr>
          <p:cNvPr id="4" name="Slide Number Placeholder 3">
            <a:extLst>
              <a:ext uri="{FF2B5EF4-FFF2-40B4-BE49-F238E27FC236}">
                <a16:creationId xmlns:a16="http://schemas.microsoft.com/office/drawing/2014/main" id="{3067A184-93E7-7683-BAF4-BE089DF5A5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63" y="1448365"/>
            <a:ext cx="9060873" cy="2246769"/>
          </a:xfrm>
          <a:prstGeom prst="rect">
            <a:avLst/>
          </a:prstGeom>
          <a:noFill/>
          <a:ln>
            <a:solidFill>
              <a:srgbClr val="41B1C4"/>
            </a:solidFill>
          </a:ln>
        </p:spPr>
        <p:txBody>
          <a:bodyPr wrap="square">
            <a:spAutoFit/>
          </a:bodyPr>
          <a:lstStyle/>
          <a:p>
            <a:r>
              <a:rPr lang="en-IN" sz="2800" b="1" dirty="0">
                <a:latin typeface="Roboto" panose="02000000000000000000" pitchFamily="2" charset="0"/>
                <a:ea typeface="Roboto" panose="02000000000000000000" pitchFamily="2" charset="0"/>
              </a:rPr>
              <a:t>PROJECT SURVEY</a:t>
            </a:r>
          </a:p>
          <a:p>
            <a:endParaRPr lang="en-IN" sz="2800" b="1" dirty="0">
              <a:latin typeface="Roboto" panose="02000000000000000000" pitchFamily="2" charset="0"/>
              <a:ea typeface="Roboto" panose="02000000000000000000" pitchFamily="2" charset="0"/>
            </a:endParaRPr>
          </a:p>
          <a:p>
            <a:r>
              <a:rPr lang="en-IN" sz="1200" dirty="0">
                <a:latin typeface="Roboto" panose="02000000000000000000" pitchFamily="2" charset="0"/>
                <a:ea typeface="Roboto" panose="02000000000000000000" pitchFamily="2" charset="0"/>
              </a:rPr>
              <a:t>Prediction of IPL Match Outcome Using Machine Learning Techniques</a:t>
            </a:r>
          </a:p>
          <a:p>
            <a:r>
              <a:rPr lang="en-IN" sz="1200" dirty="0">
                <a:latin typeface="Roboto" panose="02000000000000000000" pitchFamily="2" charset="0"/>
                <a:ea typeface="Roboto" panose="02000000000000000000" pitchFamily="2" charset="0"/>
              </a:rPr>
              <a:t>Authors: Srikantaiah K C , Aryan Khetan , Baibhav Kumar , Divya Tolani , Harshal Patel</a:t>
            </a:r>
          </a:p>
          <a:p>
            <a:r>
              <a:rPr lang="en-IN" sz="1200" dirty="0">
                <a:solidFill>
                  <a:srgbClr val="00B0F0"/>
                </a:solidFill>
                <a:latin typeface="Roboto" panose="02000000000000000000" pitchFamily="2" charset="0"/>
                <a:ea typeface="Roboto" panose="02000000000000000000" pitchFamily="2" charset="0"/>
              </a:rPr>
              <a:t>https://www.researchgate.net/publication/355061139_Prediction_of_IPL_Match_Outcome_Using_Machine_Learning_Techniques</a:t>
            </a:r>
          </a:p>
          <a:p>
            <a:endParaRPr lang="en-IN" sz="1200" dirty="0">
              <a:latin typeface="Roboto" panose="02000000000000000000" pitchFamily="2" charset="0"/>
              <a:ea typeface="Roboto" panose="02000000000000000000" pitchFamily="2" charset="0"/>
            </a:endParaRPr>
          </a:p>
          <a:p>
            <a:r>
              <a:rPr lang="en-IN" sz="1200" dirty="0">
                <a:latin typeface="Roboto" panose="02000000000000000000" pitchFamily="2" charset="0"/>
                <a:ea typeface="Roboto" panose="02000000000000000000" pitchFamily="2" charset="0"/>
              </a:rPr>
              <a:t>Description :</a:t>
            </a:r>
          </a:p>
          <a:p>
            <a:r>
              <a:rPr lang="en-US" sz="1200" dirty="0">
                <a:latin typeface="Roboto" panose="02000000000000000000" pitchFamily="2" charset="0"/>
                <a:ea typeface="Roboto" panose="02000000000000000000" pitchFamily="2" charset="0"/>
              </a:rPr>
              <a:t>With the help of this research paper we got the idea to build a IPL match prediction model,  seeing the popularity and craze of the game keeping various factors affecting the game  in consideration </a:t>
            </a:r>
            <a:endParaRPr lang="en-IN" sz="1200" dirty="0">
              <a:latin typeface="Roboto" panose="02000000000000000000" pitchFamily="2" charset="0"/>
              <a:ea typeface="Roboto" panose="02000000000000000000" pitchFamily="2" charset="0"/>
            </a:endParaRPr>
          </a:p>
        </p:txBody>
      </p:sp>
      <p:sp>
        <p:nvSpPr>
          <p:cNvPr id="4" name="Slide Number Placeholder 3">
            <a:extLst>
              <a:ext uri="{FF2B5EF4-FFF2-40B4-BE49-F238E27FC236}">
                <a16:creationId xmlns:a16="http://schemas.microsoft.com/office/drawing/2014/main" id="{65BBF626-5446-3DFF-1C8D-F4373DE91D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dirty="0"/>
          </a:p>
        </p:txBody>
      </p:sp>
    </p:spTree>
    <p:extLst>
      <p:ext uri="{BB962C8B-B14F-4D97-AF65-F5344CB8AC3E}">
        <p14:creationId xmlns:p14="http://schemas.microsoft.com/office/powerpoint/2010/main" val="202811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3061">
                        <a14:foregroundMark x1="76429" y1="54796" x2="64694" y2="59184"/>
                        <a14:foregroundMark x1="92347" y1="50510" x2="91020" y2="51122"/>
                        <a14:foregroundMark x1="93061" y1="39796" x2="93061" y2="39796"/>
                        <a14:foregroundMark x1="56429" y1="21633" x2="56429" y2="22755"/>
                        <a14:backgroundMark x1="72755" y1="74388" x2="67143" y2="74592"/>
                      </a14:backgroundRemoval>
                    </a14:imgEffect>
                  </a14:imgLayer>
                </a14:imgProps>
              </a:ext>
            </a:extLst>
          </a:blip>
          <a:stretch>
            <a:fillRect/>
          </a:stretch>
        </p:blipFill>
        <p:spPr>
          <a:xfrm>
            <a:off x="3384602" y="249382"/>
            <a:ext cx="5559136" cy="5559136"/>
          </a:xfrm>
          <a:prstGeom prst="rect">
            <a:avLst/>
          </a:prstGeom>
        </p:spPr>
      </p:pic>
      <p:sp>
        <p:nvSpPr>
          <p:cNvPr id="3" name="TextBox 2"/>
          <p:cNvSpPr txBox="1"/>
          <p:nvPr/>
        </p:nvSpPr>
        <p:spPr>
          <a:xfrm>
            <a:off x="737754" y="1145230"/>
            <a:ext cx="6079625" cy="523220"/>
          </a:xfrm>
          <a:prstGeom prst="rect">
            <a:avLst/>
          </a:prstGeom>
          <a:noFill/>
          <a:ln>
            <a:solidFill>
              <a:schemeClr val="tx1"/>
            </a:solidFill>
          </a:ln>
        </p:spPr>
        <p:txBody>
          <a:bodyPr wrap="square">
            <a:spAutoFit/>
          </a:bodyPr>
          <a:lstStyle/>
          <a:p>
            <a:r>
              <a:rPr lang="en-US" sz="2800" b="1" dirty="0">
                <a:latin typeface="Roboto" panose="02000000000000000000" pitchFamily="2" charset="0"/>
                <a:ea typeface="Roboto" panose="02000000000000000000" pitchFamily="2" charset="0"/>
              </a:rPr>
              <a:t>RESULT</a:t>
            </a:r>
          </a:p>
        </p:txBody>
      </p:sp>
      <p:sp>
        <p:nvSpPr>
          <p:cNvPr id="6" name="TextBox 5"/>
          <p:cNvSpPr txBox="1"/>
          <p:nvPr/>
        </p:nvSpPr>
        <p:spPr>
          <a:xfrm>
            <a:off x="737754" y="1855932"/>
            <a:ext cx="5293696" cy="461665"/>
          </a:xfrm>
          <a:prstGeom prst="rect">
            <a:avLst/>
          </a:prstGeom>
          <a:noFill/>
          <a:ln>
            <a:solidFill>
              <a:srgbClr val="58B49F"/>
            </a:solidFill>
          </a:ln>
        </p:spPr>
        <p:txBody>
          <a:bodyPr wrap="square">
            <a:spAutoFit/>
          </a:bodyPr>
          <a:lstStyle/>
          <a:p>
            <a:pPr algn="just"/>
            <a:r>
              <a:rPr lang="en-US" sz="1200" dirty="0">
                <a:latin typeface="Roboto" panose="02000000000000000000" pitchFamily="2" charset="0"/>
                <a:ea typeface="Roboto" panose="02000000000000000000" pitchFamily="2" charset="0"/>
              </a:rPr>
              <a:t>This model allows the users to analyze and predict the winner of the match by considering the current situation of the match.</a:t>
            </a:r>
          </a:p>
        </p:txBody>
      </p:sp>
      <p:sp>
        <p:nvSpPr>
          <p:cNvPr id="8" name="TextBox 7"/>
          <p:cNvSpPr txBox="1"/>
          <p:nvPr/>
        </p:nvSpPr>
        <p:spPr>
          <a:xfrm>
            <a:off x="1086323" y="2624892"/>
            <a:ext cx="5293697" cy="276999"/>
          </a:xfrm>
          <a:prstGeom prst="rect">
            <a:avLst/>
          </a:prstGeom>
          <a:noFill/>
          <a:ln>
            <a:solidFill>
              <a:srgbClr val="B79EBB"/>
            </a:solidFill>
          </a:ln>
        </p:spPr>
        <p:txBody>
          <a:bodyPr wrap="square">
            <a:spAutoFit/>
          </a:bodyPr>
          <a:lstStyle/>
          <a:p>
            <a:pPr algn="just"/>
            <a:r>
              <a:rPr lang="en-US" sz="1200" dirty="0">
                <a:latin typeface="Roboto" panose="02000000000000000000" pitchFamily="2" charset="0"/>
                <a:ea typeface="Roboto" panose="02000000000000000000" pitchFamily="2" charset="0"/>
              </a:rPr>
              <a:t>It has easy to use interface which assists user to make prediction </a:t>
            </a:r>
          </a:p>
        </p:txBody>
      </p:sp>
      <p:sp>
        <p:nvSpPr>
          <p:cNvPr id="10" name="TextBox 9"/>
          <p:cNvSpPr txBox="1"/>
          <p:nvPr/>
        </p:nvSpPr>
        <p:spPr>
          <a:xfrm>
            <a:off x="737754" y="3318956"/>
            <a:ext cx="5210570" cy="276999"/>
          </a:xfrm>
          <a:prstGeom prst="rect">
            <a:avLst/>
          </a:prstGeom>
          <a:noFill/>
          <a:ln>
            <a:solidFill>
              <a:srgbClr val="E3B84E"/>
            </a:solidFill>
          </a:ln>
        </p:spPr>
        <p:txBody>
          <a:bodyPr wrap="square">
            <a:spAutoFit/>
          </a:bodyPr>
          <a:lstStyle/>
          <a:p>
            <a:pPr algn="just"/>
            <a:r>
              <a:rPr lang="en-US" sz="1200" dirty="0">
                <a:latin typeface="Roboto" panose="02000000000000000000" pitchFamily="2" charset="0"/>
                <a:ea typeface="Roboto" panose="02000000000000000000" pitchFamily="2" charset="0"/>
              </a:rPr>
              <a:t>The user will be presented with the probability of teams to win the match </a:t>
            </a:r>
          </a:p>
        </p:txBody>
      </p:sp>
      <p:sp>
        <p:nvSpPr>
          <p:cNvPr id="5" name="Slide Number Placeholder 4">
            <a:extLst>
              <a:ext uri="{FF2B5EF4-FFF2-40B4-BE49-F238E27FC236}">
                <a16:creationId xmlns:a16="http://schemas.microsoft.com/office/drawing/2014/main" id="{D20883F8-233F-93AB-75BD-5114740E22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683B7-6E38-4159-86E0-D5B71871419E}"/>
              </a:ext>
            </a:extLst>
          </p:cNvPr>
          <p:cNvPicPr>
            <a:picLocks noChangeAspect="1"/>
          </p:cNvPicPr>
          <p:nvPr/>
        </p:nvPicPr>
        <p:blipFill>
          <a:blip r:embed="rId2"/>
          <a:stretch>
            <a:fillRect/>
          </a:stretch>
        </p:blipFill>
        <p:spPr>
          <a:xfrm>
            <a:off x="226709" y="267636"/>
            <a:ext cx="8856833" cy="4875864"/>
          </a:xfrm>
          <a:prstGeom prst="rect">
            <a:avLst/>
          </a:prstGeom>
        </p:spPr>
      </p:pic>
      <p:sp>
        <p:nvSpPr>
          <p:cNvPr id="5" name="TextBox 4">
            <a:extLst>
              <a:ext uri="{FF2B5EF4-FFF2-40B4-BE49-F238E27FC236}">
                <a16:creationId xmlns:a16="http://schemas.microsoft.com/office/drawing/2014/main" id="{F7CE850F-63BB-4B1D-9723-EDC087B84528}"/>
              </a:ext>
            </a:extLst>
          </p:cNvPr>
          <p:cNvSpPr txBox="1"/>
          <p:nvPr/>
        </p:nvSpPr>
        <p:spPr>
          <a:xfrm>
            <a:off x="3385547" y="0"/>
            <a:ext cx="2372905" cy="461665"/>
          </a:xfrm>
          <a:prstGeom prst="rect">
            <a:avLst/>
          </a:prstGeom>
          <a:noFill/>
        </p:spPr>
        <p:txBody>
          <a:bodyPr wrap="square" rtlCol="0">
            <a:spAutoFit/>
          </a:bodyPr>
          <a:lstStyle/>
          <a:p>
            <a:r>
              <a:rPr lang="en-IN" sz="2400" b="1" dirty="0">
                <a:latin typeface="Roboto" panose="02000000000000000000" pitchFamily="2" charset="0"/>
                <a:ea typeface="Roboto" panose="02000000000000000000" pitchFamily="2" charset="0"/>
              </a:rPr>
              <a:t>IPL ANALYSIS</a:t>
            </a:r>
          </a:p>
        </p:txBody>
      </p:sp>
      <p:sp>
        <p:nvSpPr>
          <p:cNvPr id="3" name="Slide Number Placeholder 2">
            <a:extLst>
              <a:ext uri="{FF2B5EF4-FFF2-40B4-BE49-F238E27FC236}">
                <a16:creationId xmlns:a16="http://schemas.microsoft.com/office/drawing/2014/main" id="{7BC6B2BD-C9E4-A121-DAE7-6677FA3BD0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dirty="0"/>
          </a:p>
        </p:txBody>
      </p:sp>
    </p:spTree>
    <p:extLst>
      <p:ext uri="{BB962C8B-B14F-4D97-AF65-F5344CB8AC3E}">
        <p14:creationId xmlns:p14="http://schemas.microsoft.com/office/powerpoint/2010/main" val="1729048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CE5FE-C242-4869-AE6A-452952000433}"/>
              </a:ext>
            </a:extLst>
          </p:cNvPr>
          <p:cNvPicPr>
            <a:picLocks noChangeAspect="1"/>
          </p:cNvPicPr>
          <p:nvPr/>
        </p:nvPicPr>
        <p:blipFill rotWithShape="1">
          <a:blip r:embed="rId2"/>
          <a:srcRect b="3999"/>
          <a:stretch/>
        </p:blipFill>
        <p:spPr>
          <a:xfrm>
            <a:off x="0" y="272053"/>
            <a:ext cx="9144000" cy="4871447"/>
          </a:xfrm>
          <a:prstGeom prst="rect">
            <a:avLst/>
          </a:prstGeom>
        </p:spPr>
      </p:pic>
      <p:sp>
        <p:nvSpPr>
          <p:cNvPr id="5" name="TextBox 4">
            <a:extLst>
              <a:ext uri="{FF2B5EF4-FFF2-40B4-BE49-F238E27FC236}">
                <a16:creationId xmlns:a16="http://schemas.microsoft.com/office/drawing/2014/main" id="{19B5DDE9-FB98-41D7-9EF2-59A875D20015}"/>
              </a:ext>
            </a:extLst>
          </p:cNvPr>
          <p:cNvSpPr txBox="1"/>
          <p:nvPr/>
        </p:nvSpPr>
        <p:spPr>
          <a:xfrm>
            <a:off x="3098381" y="-105799"/>
            <a:ext cx="2947239" cy="461665"/>
          </a:xfrm>
          <a:prstGeom prst="rect">
            <a:avLst/>
          </a:prstGeom>
          <a:noFill/>
        </p:spPr>
        <p:txBody>
          <a:bodyPr wrap="square" rtlCol="0">
            <a:spAutoFit/>
          </a:bodyPr>
          <a:lstStyle/>
          <a:p>
            <a:r>
              <a:rPr lang="en-IN" sz="2400" b="1" dirty="0">
                <a:latin typeface="Roboto" panose="02000000000000000000" pitchFamily="2" charset="0"/>
                <a:ea typeface="Roboto" panose="02000000000000000000" pitchFamily="2" charset="0"/>
              </a:rPr>
              <a:t>BATSMAN STATS</a:t>
            </a:r>
          </a:p>
        </p:txBody>
      </p:sp>
      <p:sp>
        <p:nvSpPr>
          <p:cNvPr id="3" name="Slide Number Placeholder 2">
            <a:extLst>
              <a:ext uri="{FF2B5EF4-FFF2-40B4-BE49-F238E27FC236}">
                <a16:creationId xmlns:a16="http://schemas.microsoft.com/office/drawing/2014/main" id="{F3DD8BAB-383D-D645-304E-EABE9EBDA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dirty="0"/>
          </a:p>
        </p:txBody>
      </p:sp>
    </p:spTree>
    <p:extLst>
      <p:ext uri="{BB962C8B-B14F-4D97-AF65-F5344CB8AC3E}">
        <p14:creationId xmlns:p14="http://schemas.microsoft.com/office/powerpoint/2010/main" val="977697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1668" y="204040"/>
            <a:ext cx="4503987" cy="523220"/>
          </a:xfrm>
          <a:prstGeom prst="rect">
            <a:avLst/>
          </a:prstGeom>
          <a:noFill/>
        </p:spPr>
        <p:txBody>
          <a:bodyPr wrap="square" rtlCol="0">
            <a:spAutoFit/>
          </a:bodyPr>
          <a:lstStyle/>
          <a:p>
            <a:r>
              <a:rPr lang="en-US" sz="2800" b="1" dirty="0">
                <a:latin typeface="Fira Sans" panose="020B0503050000020004" pitchFamily="34" charset="0"/>
              </a:rPr>
              <a:t>TABLE OF CONTENTS</a:t>
            </a:r>
            <a:endParaRPr lang="en-IN" sz="2800" b="1" dirty="0">
              <a:latin typeface="Fira Sans" panose="020B0503050000020004" pitchFamily="34" charset="0"/>
            </a:endParaRPr>
          </a:p>
        </p:txBody>
      </p:sp>
      <p:sp>
        <p:nvSpPr>
          <p:cNvPr id="4" name="TextBox 3"/>
          <p:cNvSpPr txBox="1"/>
          <p:nvPr/>
        </p:nvSpPr>
        <p:spPr>
          <a:xfrm>
            <a:off x="306059" y="914401"/>
            <a:ext cx="8531881" cy="3539430"/>
          </a:xfrm>
          <a:prstGeom prst="rect">
            <a:avLst/>
          </a:prstGeom>
          <a:noFill/>
          <a:ln>
            <a:solidFill>
              <a:srgbClr val="41B1C4"/>
            </a:solidFill>
          </a:ln>
        </p:spPr>
        <p:txBody>
          <a:bodyPr wrap="square" rtlCol="0">
            <a:spAutoFit/>
          </a:bodyPr>
          <a:lstStyle/>
          <a:p>
            <a:pPr marL="342900" indent="-342900">
              <a:buFont typeface="+mj-lt"/>
              <a:buAutoNum type="arabicPeriod"/>
            </a:pPr>
            <a:r>
              <a:rPr lang="en-IN" dirty="0">
                <a:latin typeface="Fira Sans" panose="020B0503050000020004" pitchFamily="34" charset="0"/>
                <a:ea typeface="Roboto" panose="02000000000000000000" pitchFamily="2" charset="0"/>
                <a:hlinkClick r:id="rId2" action="ppaction://hlinksldjump"/>
              </a:rPr>
              <a:t>DOMAIN- DATA SCIENCE AND MACHINE LEARNING </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3" action="ppaction://hlinksldjump"/>
              </a:rPr>
              <a:t>INTRODUCTION OF THE PROJECT </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4" action="ppaction://hlinksldjump"/>
              </a:rPr>
              <a:t>PROBLEM STATEMENT</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5" action="ppaction://hlinksldjump"/>
              </a:rPr>
              <a:t>PURPOSE</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6" action="ppaction://hlinksldjump"/>
              </a:rPr>
              <a:t>LITERATURE SURVEY</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7" action="ppaction://hlinksldjump"/>
              </a:rPr>
              <a:t>SYSTEM ARCHITECTURE</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8" action="ppaction://hlinksldjump"/>
              </a:rPr>
              <a:t>ALGORITHMS</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9" action="ppaction://hlinksldjump"/>
              </a:rPr>
              <a:t>PROJECT SURVEY</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10" action="ppaction://hlinksldjump"/>
              </a:rPr>
              <a:t>RESULT</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11" action="ppaction://hlinksldjump"/>
              </a:rPr>
              <a:t>IPL ANALYSIS</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12" action="ppaction://hlinksldjump"/>
              </a:rPr>
              <a:t>PREDICTION APP</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13" action="ppaction://hlinksldjump"/>
              </a:rPr>
              <a:t>SOFTWARE, LANGUAGES AND LIBRARIES</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14" action="ppaction://hlinksldjump"/>
              </a:rPr>
              <a:t>FUTURE WORK</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15" action="ppaction://hlinksldjump"/>
              </a:rPr>
              <a:t>MARKET POTENTIAL</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16" action="ppaction://hlinksldjump"/>
              </a:rPr>
              <a:t>CONCLUSION</a:t>
            </a:r>
            <a:endParaRPr lang="en-IN" dirty="0">
              <a:latin typeface="Fira Sans" panose="020B0503050000020004" pitchFamily="34" charset="0"/>
              <a:ea typeface="Roboto" panose="02000000000000000000" pitchFamily="2" charset="0"/>
            </a:endParaRPr>
          </a:p>
          <a:p>
            <a:pPr marL="342900" indent="-342900">
              <a:buFont typeface="+mj-lt"/>
              <a:buAutoNum type="arabicPeriod"/>
            </a:pPr>
            <a:r>
              <a:rPr lang="en-IN" dirty="0">
                <a:latin typeface="Fira Sans" panose="020B0503050000020004" pitchFamily="34" charset="0"/>
                <a:ea typeface="Roboto" panose="02000000000000000000" pitchFamily="2" charset="0"/>
                <a:hlinkClick r:id="rId17" action="ppaction://hlinksldjump"/>
              </a:rPr>
              <a:t>REFERENCES</a:t>
            </a:r>
            <a:endParaRPr lang="en-IN" dirty="0">
              <a:latin typeface="Fira Sans" panose="020B0503050000020004" pitchFamily="34" charset="0"/>
              <a:ea typeface="Roboto" panose="02000000000000000000" pitchFamily="2" charset="0"/>
            </a:endParaRPr>
          </a:p>
        </p:txBody>
      </p:sp>
      <p:sp>
        <p:nvSpPr>
          <p:cNvPr id="5" name="Slide Number Placeholder 4">
            <a:extLst>
              <a:ext uri="{FF2B5EF4-FFF2-40B4-BE49-F238E27FC236}">
                <a16:creationId xmlns:a16="http://schemas.microsoft.com/office/drawing/2014/main" id="{67CBCB04-448D-E391-092F-3F23AAFFBE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CE5FE-C242-4869-AE6A-452952000433}"/>
              </a:ext>
            </a:extLst>
          </p:cNvPr>
          <p:cNvPicPr>
            <a:picLocks noChangeAspect="1"/>
          </p:cNvPicPr>
          <p:nvPr/>
        </p:nvPicPr>
        <p:blipFill rotWithShape="1">
          <a:blip r:embed="rId2"/>
          <a:srcRect t="2653" b="2653"/>
          <a:stretch/>
        </p:blipFill>
        <p:spPr>
          <a:xfrm>
            <a:off x="0" y="272053"/>
            <a:ext cx="9144000" cy="4871447"/>
          </a:xfrm>
          <a:prstGeom prst="rect">
            <a:avLst/>
          </a:prstGeom>
        </p:spPr>
      </p:pic>
      <p:sp>
        <p:nvSpPr>
          <p:cNvPr id="5" name="TextBox 4">
            <a:extLst>
              <a:ext uri="{FF2B5EF4-FFF2-40B4-BE49-F238E27FC236}">
                <a16:creationId xmlns:a16="http://schemas.microsoft.com/office/drawing/2014/main" id="{19B5DDE9-FB98-41D7-9EF2-59A875D20015}"/>
              </a:ext>
            </a:extLst>
          </p:cNvPr>
          <p:cNvSpPr txBox="1"/>
          <p:nvPr/>
        </p:nvSpPr>
        <p:spPr>
          <a:xfrm>
            <a:off x="3098381" y="-105799"/>
            <a:ext cx="2947239" cy="461665"/>
          </a:xfrm>
          <a:prstGeom prst="rect">
            <a:avLst/>
          </a:prstGeom>
          <a:noFill/>
        </p:spPr>
        <p:txBody>
          <a:bodyPr wrap="square" rtlCol="0">
            <a:spAutoFit/>
          </a:bodyPr>
          <a:lstStyle/>
          <a:p>
            <a:r>
              <a:rPr lang="en-IN" sz="2400" b="1" dirty="0">
                <a:latin typeface="Roboto" panose="02000000000000000000" pitchFamily="2" charset="0"/>
                <a:ea typeface="Roboto" panose="02000000000000000000" pitchFamily="2" charset="0"/>
              </a:rPr>
              <a:t>BATSMAN STATS</a:t>
            </a:r>
          </a:p>
        </p:txBody>
      </p:sp>
      <p:sp>
        <p:nvSpPr>
          <p:cNvPr id="3" name="Slide Number Placeholder 2">
            <a:extLst>
              <a:ext uri="{FF2B5EF4-FFF2-40B4-BE49-F238E27FC236}">
                <a16:creationId xmlns:a16="http://schemas.microsoft.com/office/drawing/2014/main" id="{D350F3E6-5379-ED9F-388D-07F7DB2EB7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dirty="0"/>
          </a:p>
        </p:txBody>
      </p:sp>
    </p:spTree>
    <p:extLst>
      <p:ext uri="{BB962C8B-B14F-4D97-AF65-F5344CB8AC3E}">
        <p14:creationId xmlns:p14="http://schemas.microsoft.com/office/powerpoint/2010/main" val="323861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CE5FE-C242-4869-AE6A-452952000433}"/>
              </a:ext>
            </a:extLst>
          </p:cNvPr>
          <p:cNvPicPr>
            <a:picLocks noChangeAspect="1"/>
          </p:cNvPicPr>
          <p:nvPr/>
        </p:nvPicPr>
        <p:blipFill rotWithShape="1">
          <a:blip r:embed="rId2"/>
          <a:srcRect t="2716" b="2716"/>
          <a:stretch/>
        </p:blipFill>
        <p:spPr>
          <a:xfrm>
            <a:off x="0" y="272053"/>
            <a:ext cx="9144000" cy="4871447"/>
          </a:xfrm>
          <a:prstGeom prst="rect">
            <a:avLst/>
          </a:prstGeom>
        </p:spPr>
      </p:pic>
      <p:sp>
        <p:nvSpPr>
          <p:cNvPr id="5" name="TextBox 4">
            <a:extLst>
              <a:ext uri="{FF2B5EF4-FFF2-40B4-BE49-F238E27FC236}">
                <a16:creationId xmlns:a16="http://schemas.microsoft.com/office/drawing/2014/main" id="{19B5DDE9-FB98-41D7-9EF2-59A875D20015}"/>
              </a:ext>
            </a:extLst>
          </p:cNvPr>
          <p:cNvSpPr txBox="1"/>
          <p:nvPr/>
        </p:nvSpPr>
        <p:spPr>
          <a:xfrm>
            <a:off x="3098381" y="-105799"/>
            <a:ext cx="2947239" cy="461665"/>
          </a:xfrm>
          <a:prstGeom prst="rect">
            <a:avLst/>
          </a:prstGeom>
          <a:noFill/>
        </p:spPr>
        <p:txBody>
          <a:bodyPr wrap="square" rtlCol="0">
            <a:spAutoFit/>
          </a:bodyPr>
          <a:lstStyle/>
          <a:p>
            <a:r>
              <a:rPr lang="en-IN" sz="2400" b="1" dirty="0">
                <a:latin typeface="Roboto" panose="02000000000000000000" pitchFamily="2" charset="0"/>
                <a:ea typeface="Roboto" panose="02000000000000000000" pitchFamily="2" charset="0"/>
              </a:rPr>
              <a:t>TEAM STATS</a:t>
            </a:r>
          </a:p>
        </p:txBody>
      </p:sp>
      <p:sp>
        <p:nvSpPr>
          <p:cNvPr id="3" name="Slide Number Placeholder 2">
            <a:extLst>
              <a:ext uri="{FF2B5EF4-FFF2-40B4-BE49-F238E27FC236}">
                <a16:creationId xmlns:a16="http://schemas.microsoft.com/office/drawing/2014/main" id="{1ACD362E-8F61-40FF-CCFA-B8BB4155FE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dirty="0"/>
          </a:p>
        </p:txBody>
      </p:sp>
    </p:spTree>
    <p:extLst>
      <p:ext uri="{BB962C8B-B14F-4D97-AF65-F5344CB8AC3E}">
        <p14:creationId xmlns:p14="http://schemas.microsoft.com/office/powerpoint/2010/main" val="3564819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143FA-C23C-4F06-BABC-AD195372191E}"/>
              </a:ext>
            </a:extLst>
          </p:cNvPr>
          <p:cNvPicPr>
            <a:picLocks noChangeAspect="1"/>
          </p:cNvPicPr>
          <p:nvPr/>
        </p:nvPicPr>
        <p:blipFill rotWithShape="1">
          <a:blip r:embed="rId2"/>
          <a:srcRect t="9579" b="2205"/>
          <a:stretch/>
        </p:blipFill>
        <p:spPr>
          <a:xfrm>
            <a:off x="0" y="664549"/>
            <a:ext cx="9144000" cy="4485578"/>
          </a:xfrm>
          <a:prstGeom prst="rect">
            <a:avLst/>
          </a:prstGeom>
        </p:spPr>
      </p:pic>
      <p:sp>
        <p:nvSpPr>
          <p:cNvPr id="4" name="TextBox 3">
            <a:extLst>
              <a:ext uri="{FF2B5EF4-FFF2-40B4-BE49-F238E27FC236}">
                <a16:creationId xmlns:a16="http://schemas.microsoft.com/office/drawing/2014/main" id="{EB2897CF-C116-4C82-8E5A-86E5E8A03C46}"/>
              </a:ext>
            </a:extLst>
          </p:cNvPr>
          <p:cNvSpPr txBox="1"/>
          <p:nvPr/>
        </p:nvSpPr>
        <p:spPr>
          <a:xfrm>
            <a:off x="2514600" y="42928"/>
            <a:ext cx="4114800" cy="461665"/>
          </a:xfrm>
          <a:prstGeom prst="rect">
            <a:avLst/>
          </a:prstGeom>
          <a:noFill/>
        </p:spPr>
        <p:txBody>
          <a:bodyPr wrap="square" rtlCol="0">
            <a:spAutoFit/>
          </a:bodyPr>
          <a:lstStyle/>
          <a:p>
            <a:pPr algn="ctr"/>
            <a:r>
              <a:rPr lang="en-IN" sz="2400" b="1" dirty="0"/>
              <a:t>PREDICTION APP  </a:t>
            </a:r>
          </a:p>
        </p:txBody>
      </p:sp>
      <p:pic>
        <p:nvPicPr>
          <p:cNvPr id="1028" name="Picture 4">
            <a:hlinkClick r:id="rId3"/>
            <a:extLst>
              <a:ext uri="{FF2B5EF4-FFF2-40B4-BE49-F238E27FC236}">
                <a16:creationId xmlns:a16="http://schemas.microsoft.com/office/drawing/2014/main" id="{54EBDBF8-9AA0-BFD5-FD3F-EB5E85DA7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552" y="42928"/>
            <a:ext cx="694083" cy="44922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4B321D6-6098-F058-056F-14E8CF296F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dirty="0"/>
          </a:p>
        </p:txBody>
      </p:sp>
      <p:pic>
        <p:nvPicPr>
          <p:cNvPr id="1030" name="Picture 6">
            <a:hlinkClick r:id="rId5"/>
            <a:extLst>
              <a:ext uri="{FF2B5EF4-FFF2-40B4-BE49-F238E27FC236}">
                <a16:creationId xmlns:a16="http://schemas.microsoft.com/office/drawing/2014/main" id="{FBF9822C-30F9-373B-459F-95A43F33E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099" y="42928"/>
            <a:ext cx="694083" cy="44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435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30"/>
          <p:cNvSpPr/>
          <p:nvPr/>
        </p:nvSpPr>
        <p:spPr>
          <a:xfrm>
            <a:off x="3446469" y="1764175"/>
            <a:ext cx="2242500" cy="2242200"/>
          </a:xfrm>
          <a:prstGeom prst="blockArc">
            <a:avLst>
              <a:gd name="adj1" fmla="val 10546404"/>
              <a:gd name="adj2" fmla="val 16215881"/>
              <a:gd name="adj3" fmla="val 159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30"/>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b="1" dirty="0">
                <a:latin typeface="Fira Sans" panose="020B0503050000020004"/>
                <a:ea typeface="Fira Sans" panose="020B0503050000020004"/>
                <a:cs typeface="Fira Sans" panose="020B0503050000020004"/>
                <a:sym typeface="Fira Sans" panose="020B0503050000020004"/>
              </a:rPr>
              <a:t>SOFT</a:t>
            </a:r>
            <a:r>
              <a:rPr lang="en-IN" altLang="en-GB" sz="2800" b="1" dirty="0">
                <a:latin typeface="Fira Sans" panose="020B0503050000020004"/>
                <a:ea typeface="Fira Sans" panose="020B0503050000020004"/>
                <a:cs typeface="Fira Sans" panose="020B0503050000020004"/>
                <a:sym typeface="Fira Sans" panose="020B0503050000020004"/>
              </a:rPr>
              <a:t>WA</a:t>
            </a:r>
            <a:r>
              <a:rPr lang="en-GB" sz="2800" b="1" dirty="0">
                <a:latin typeface="Fira Sans" panose="020B0503050000020004"/>
                <a:ea typeface="Fira Sans" panose="020B0503050000020004"/>
                <a:cs typeface="Fira Sans" panose="020B0503050000020004"/>
                <a:sym typeface="Fira Sans" panose="020B0503050000020004"/>
              </a:rPr>
              <a:t>RES, LANGUAGES AND LIBRAR</a:t>
            </a:r>
            <a:r>
              <a:rPr lang="en-IN" altLang="en-GB" sz="2800" b="1" dirty="0">
                <a:latin typeface="Fira Sans" panose="020B0503050000020004"/>
                <a:ea typeface="Fira Sans" panose="020B0503050000020004"/>
                <a:cs typeface="Fira Sans" panose="020B0503050000020004"/>
                <a:sym typeface="Fira Sans" panose="020B0503050000020004"/>
              </a:rPr>
              <a:t>I</a:t>
            </a:r>
            <a:r>
              <a:rPr lang="en-GB" sz="2800" b="1" dirty="0">
                <a:latin typeface="Fira Sans" panose="020B0503050000020004"/>
                <a:ea typeface="Fira Sans" panose="020B0503050000020004"/>
                <a:cs typeface="Fira Sans" panose="020B0503050000020004"/>
                <a:sym typeface="Fira Sans" panose="020B0503050000020004"/>
              </a:rPr>
              <a:t>ES</a:t>
            </a:r>
            <a:endParaRPr sz="2800" b="1" dirty="0">
              <a:solidFill>
                <a:srgbClr val="000000"/>
              </a:solidFill>
              <a:latin typeface="Fira Sans" panose="020B0503050000020004"/>
              <a:ea typeface="Fira Sans" panose="020B0503050000020004"/>
              <a:cs typeface="Fira Sans" panose="020B0503050000020004"/>
              <a:sym typeface="Fira Sans" panose="020B0503050000020004"/>
            </a:endParaRPr>
          </a:p>
        </p:txBody>
      </p:sp>
      <p:sp>
        <p:nvSpPr>
          <p:cNvPr id="1564" name="Google Shape;1564;p30"/>
          <p:cNvSpPr txBox="1"/>
          <p:nvPr/>
        </p:nvSpPr>
        <p:spPr>
          <a:xfrm>
            <a:off x="5652761" y="2325723"/>
            <a:ext cx="13089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800" b="1" dirty="0">
                <a:solidFill>
                  <a:srgbClr val="C04E48"/>
                </a:solidFill>
                <a:latin typeface="Fira Sans" panose="020B0503050000020004"/>
                <a:ea typeface="Fira Sans" panose="020B0503050000020004"/>
                <a:cs typeface="Fira Sans" panose="020B0503050000020004"/>
                <a:sym typeface="Fira Sans" panose="020B0503050000020004"/>
              </a:rPr>
              <a:t>LIBRARIES</a:t>
            </a:r>
            <a:endParaRPr sz="1800" b="1" dirty="0">
              <a:solidFill>
                <a:srgbClr val="C04E48"/>
              </a:solidFill>
              <a:latin typeface="Fira Sans" panose="020B0503050000020004"/>
              <a:ea typeface="Fira Sans" panose="020B0503050000020004"/>
              <a:cs typeface="Fira Sans" panose="020B0503050000020004"/>
              <a:sym typeface="Fira Sans" panose="020B0503050000020004"/>
            </a:endParaRPr>
          </a:p>
        </p:txBody>
      </p:sp>
      <p:sp>
        <p:nvSpPr>
          <p:cNvPr id="1568" name="Google Shape;1568;p30"/>
          <p:cNvSpPr txBox="1"/>
          <p:nvPr/>
        </p:nvSpPr>
        <p:spPr>
          <a:xfrm>
            <a:off x="1991995" y="3886200"/>
            <a:ext cx="1926590" cy="57213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PYTHON</a:t>
            </a:r>
            <a:endParaRPr sz="1200" dirty="0">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3" name="Group 2"/>
          <p:cNvGrpSpPr/>
          <p:nvPr/>
        </p:nvGrpSpPr>
        <p:grpSpPr>
          <a:xfrm>
            <a:off x="1951007" y="1589490"/>
            <a:ext cx="2727010" cy="1118433"/>
            <a:chOff x="537559" y="1187766"/>
            <a:chExt cx="2651505" cy="927333"/>
          </a:xfrm>
        </p:grpSpPr>
        <p:sp>
          <p:nvSpPr>
            <p:cNvPr id="1567" name="Google Shape;1567;p30"/>
            <p:cNvSpPr txBox="1"/>
            <p:nvPr/>
          </p:nvSpPr>
          <p:spPr>
            <a:xfrm>
              <a:off x="537559" y="1187766"/>
              <a:ext cx="2651505"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dirty="0">
                  <a:solidFill>
                    <a:schemeClr val="accent1"/>
                  </a:solidFill>
                  <a:latin typeface="Fira Sans" panose="020B0503050000020004"/>
                  <a:ea typeface="Fira Sans" panose="020B0503050000020004"/>
                  <a:cs typeface="Fira Sans" panose="020B0503050000020004"/>
                  <a:sym typeface="Fira Sans" panose="020B0503050000020004"/>
                </a:rPr>
                <a:t>SOFTWARE</a:t>
              </a:r>
              <a:endParaRPr sz="1800" b="1" dirty="0">
                <a:solidFill>
                  <a:schemeClr val="accent1"/>
                </a:solidFill>
                <a:latin typeface="Fira Sans" panose="020B0503050000020004"/>
                <a:ea typeface="Fira Sans" panose="020B0503050000020004"/>
                <a:cs typeface="Fira Sans" panose="020B0503050000020004"/>
                <a:sym typeface="Fira Sans" panose="020B0503050000020004"/>
              </a:endParaRPr>
            </a:p>
          </p:txBody>
        </p:sp>
        <p:sp>
          <p:nvSpPr>
            <p:cNvPr id="1570" name="Google Shape;1570;p30"/>
            <p:cNvSpPr txBox="1"/>
            <p:nvPr/>
          </p:nvSpPr>
          <p:spPr>
            <a:xfrm>
              <a:off x="537559" y="1542699"/>
              <a:ext cx="19266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JUPYTER NOTEBOOK</a:t>
              </a:r>
            </a:p>
            <a:p>
              <a:pPr marL="0" lvl="0" indent="0" algn="l" rtl="0">
                <a:lnSpc>
                  <a:spcPct val="100000"/>
                </a:lnSpc>
                <a:spcBef>
                  <a:spcPts val="0"/>
                </a:spcBef>
                <a:spcAft>
                  <a:spcPts val="0"/>
                </a:spcAft>
                <a:buNone/>
              </a:pPr>
              <a:r>
                <a:rPr lang="en-IN" sz="1200" dirty="0">
                  <a:latin typeface="Roboto" panose="02000000000000000000"/>
                  <a:ea typeface="Roboto" panose="02000000000000000000"/>
                  <a:cs typeface="Roboto" panose="02000000000000000000"/>
                  <a:sym typeface="Roboto" panose="02000000000000000000"/>
                </a:rPr>
                <a:t>POWER BI</a:t>
              </a:r>
            </a:p>
            <a:p>
              <a:pPr marL="0" lvl="0" indent="0" algn="l"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PYCHARM</a:t>
              </a:r>
              <a:endParaRPr sz="1200" dirty="0">
                <a:solidFill>
                  <a:srgbClr val="000000"/>
                </a:solidFill>
                <a:latin typeface="Roboto" panose="02000000000000000000"/>
                <a:ea typeface="Roboto" panose="02000000000000000000"/>
                <a:cs typeface="Roboto" panose="02000000000000000000"/>
                <a:sym typeface="Roboto" panose="02000000000000000000"/>
              </a:endParaRPr>
            </a:p>
          </p:txBody>
        </p:sp>
      </p:grpSp>
      <p:sp>
        <p:nvSpPr>
          <p:cNvPr id="1571" name="Google Shape;1571;p30"/>
          <p:cNvSpPr txBox="1"/>
          <p:nvPr/>
        </p:nvSpPr>
        <p:spPr>
          <a:xfrm>
            <a:off x="5708701" y="2697071"/>
            <a:ext cx="1926600" cy="572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NumPy , Pandas, Matplotlib, Seaborn, Scikit Learn</a:t>
            </a:r>
            <a:endParaRPr sz="1200" dirty="0">
              <a:solidFill>
                <a:srgbClr val="000000"/>
              </a:solidFill>
              <a:latin typeface="Roboto" panose="02000000000000000000"/>
              <a:ea typeface="Roboto" panose="02000000000000000000"/>
              <a:cs typeface="Roboto" panose="02000000000000000000"/>
              <a:sym typeface="Roboto" panose="02000000000000000000"/>
            </a:endParaRPr>
          </a:p>
        </p:txBody>
      </p:sp>
      <p:sp>
        <p:nvSpPr>
          <p:cNvPr id="1610" name="Google Shape;1610;p30"/>
          <p:cNvSpPr/>
          <p:nvPr/>
        </p:nvSpPr>
        <p:spPr>
          <a:xfrm rot="5400000">
            <a:off x="3446406" y="1764025"/>
            <a:ext cx="2242200" cy="2242500"/>
          </a:xfrm>
          <a:prstGeom prst="blockArc">
            <a:avLst>
              <a:gd name="adj1" fmla="val 21542256"/>
              <a:gd name="adj2" fmla="val 5120197"/>
              <a:gd name="adj3" fmla="val 1834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30"/>
          <p:cNvSpPr/>
          <p:nvPr/>
        </p:nvSpPr>
        <p:spPr>
          <a:xfrm rot="5400000">
            <a:off x="3446406" y="1764025"/>
            <a:ext cx="2242200" cy="2242500"/>
          </a:xfrm>
          <a:prstGeom prst="blockArc">
            <a:avLst>
              <a:gd name="adj1" fmla="val 10699887"/>
              <a:gd name="adj2" fmla="val 21599781"/>
              <a:gd name="adj3" fmla="val 17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Slide Number Placeholder 3">
            <a:extLst>
              <a:ext uri="{FF2B5EF4-FFF2-40B4-BE49-F238E27FC236}">
                <a16:creationId xmlns:a16="http://schemas.microsoft.com/office/drawing/2014/main" id="{47F24331-ABBF-23F3-4451-702631BD0F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4537" r="2500" b="13663"/>
          <a:stretch>
            <a:fillRect/>
          </a:stretch>
        </p:blipFill>
        <p:spPr>
          <a:xfrm>
            <a:off x="2917970" y="2100853"/>
            <a:ext cx="6154240" cy="3042647"/>
          </a:xfrm>
          <a:prstGeom prst="rect">
            <a:avLst/>
          </a:prstGeom>
        </p:spPr>
      </p:pic>
      <p:sp>
        <p:nvSpPr>
          <p:cNvPr id="3" name="TextBox 2"/>
          <p:cNvSpPr txBox="1"/>
          <p:nvPr/>
        </p:nvSpPr>
        <p:spPr>
          <a:xfrm>
            <a:off x="71791" y="161105"/>
            <a:ext cx="5255911" cy="3170099"/>
          </a:xfrm>
          <a:prstGeom prst="rect">
            <a:avLst/>
          </a:prstGeom>
          <a:noFill/>
          <a:ln>
            <a:solidFill>
              <a:srgbClr val="41B1C4"/>
            </a:solidFill>
          </a:ln>
        </p:spPr>
        <p:txBody>
          <a:bodyPr wrap="square">
            <a:spAutoFit/>
          </a:bodyPr>
          <a:lstStyle/>
          <a:p>
            <a:pPr algn="just"/>
            <a:r>
              <a:rPr lang="en-US" sz="2800" b="1" dirty="0">
                <a:latin typeface="Roboto" panose="02000000000000000000" pitchFamily="2" charset="0"/>
                <a:ea typeface="Roboto" panose="02000000000000000000" pitchFamily="2" charset="0"/>
              </a:rPr>
              <a:t>FUTURE WORK</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data set can include some of the external factors like player injury, player fatigue, winning streak with a particular team, overall winning streak, average run scored by a team against a particular team in previous matches, etc.. and on the basis of these data we can try to do the prediction and to check to see the accuracy improves.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prediction can also be done taking into consideration the performance of the players in the team like the total number of runs scored by a player in the tournament, the form guide of the player, the number of man of the match awards earned, etc.. rather than only using a high-level data about the different matches like toss winner, toss decision, home team, etc.</a:t>
            </a:r>
          </a:p>
          <a:p>
            <a:pPr algn="just"/>
            <a:endParaRPr lang="en-US" sz="12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F5590E61-8A1A-A98D-47F5-40268C7863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246" t="13224" r="6065" b="12726"/>
          <a:stretch>
            <a:fillRect/>
          </a:stretch>
        </p:blipFill>
        <p:spPr>
          <a:xfrm>
            <a:off x="52898" y="2478817"/>
            <a:ext cx="5025423" cy="2531492"/>
          </a:xfrm>
          <a:prstGeom prst="rect">
            <a:avLst/>
          </a:prstGeom>
        </p:spPr>
      </p:pic>
      <p:sp>
        <p:nvSpPr>
          <p:cNvPr id="3" name="TextBox 2"/>
          <p:cNvSpPr txBox="1"/>
          <p:nvPr/>
        </p:nvSpPr>
        <p:spPr>
          <a:xfrm>
            <a:off x="3612258" y="243065"/>
            <a:ext cx="5376822" cy="2185214"/>
          </a:xfrm>
          <a:prstGeom prst="rect">
            <a:avLst/>
          </a:prstGeom>
          <a:noFill/>
          <a:ln>
            <a:solidFill>
              <a:srgbClr val="41B1C4"/>
            </a:solidFill>
          </a:ln>
        </p:spPr>
        <p:txBody>
          <a:bodyPr wrap="square">
            <a:spAutoFit/>
          </a:bodyPr>
          <a:lstStyle/>
          <a:p>
            <a:pPr algn="just"/>
            <a:r>
              <a:rPr lang="en-US" sz="2800" b="1" dirty="0">
                <a:latin typeface="Roboto" panose="02000000000000000000" pitchFamily="2" charset="0"/>
                <a:ea typeface="Roboto" panose="02000000000000000000" pitchFamily="2" charset="0"/>
              </a:rPr>
              <a:t>MARKET POTENTIAL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has affected the betting industry in a very large amount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Global Sports betting industry was worth USD 57.54 Billion in 2021, and it is predicted to increase at a CAGR of  ~10% from 2020 to 2025. Sports betting generated $57.22 Billion in the handle and $4.2 Billion in revenue, in 2021 – jumps of 165% and 176% over 2020 respectively.</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Estimates and reports from this gaming forum suggest that more than a 140Million People in India Play this online game regularly, pushing the number up to 370Million during the IPL season and the like which is approximately a 150% increase from a normal season</a:t>
            </a:r>
          </a:p>
        </p:txBody>
      </p:sp>
      <p:sp>
        <p:nvSpPr>
          <p:cNvPr id="5" name="Slide Number Placeholder 4">
            <a:extLst>
              <a:ext uri="{FF2B5EF4-FFF2-40B4-BE49-F238E27FC236}">
                <a16:creationId xmlns:a16="http://schemas.microsoft.com/office/drawing/2014/main" id="{723ABAE6-7C4D-E5F0-FAB0-F66F63A83D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8171" b="13315"/>
          <a:stretch/>
        </p:blipFill>
        <p:spPr>
          <a:xfrm>
            <a:off x="4675437" y="588659"/>
            <a:ext cx="4331750" cy="4416195"/>
          </a:xfrm>
          <a:prstGeom prst="rect">
            <a:avLst/>
          </a:prstGeom>
        </p:spPr>
      </p:pic>
      <p:sp>
        <p:nvSpPr>
          <p:cNvPr id="3" name="TextBox 2"/>
          <p:cNvSpPr txBox="1"/>
          <p:nvPr/>
        </p:nvSpPr>
        <p:spPr>
          <a:xfrm>
            <a:off x="136813" y="468535"/>
            <a:ext cx="4926394" cy="2185214"/>
          </a:xfrm>
          <a:prstGeom prst="rect">
            <a:avLst/>
          </a:prstGeom>
          <a:noFill/>
          <a:ln>
            <a:solidFill>
              <a:srgbClr val="41B1C4"/>
            </a:solidFill>
          </a:ln>
        </p:spPr>
        <p:txBody>
          <a:bodyPr wrap="square">
            <a:spAutoFit/>
          </a:bodyPr>
          <a:lstStyle/>
          <a:p>
            <a:pPr algn="just"/>
            <a:r>
              <a:rPr lang="en-US" sz="2800" b="1" dirty="0">
                <a:latin typeface="Roboto" panose="02000000000000000000" pitchFamily="2" charset="0"/>
                <a:ea typeface="Roboto" panose="02000000000000000000" pitchFamily="2" charset="0"/>
              </a:rPr>
              <a:t>CONCLUSION</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Predicting a winner in a sport such as cricket is especially challenging and involves very complex processes. But with the introduction of machine learning, this can be made much easier and simpler.</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Factors that have a major impact on the outcome of an IPL match include the teams playing, the venue, the city, the toss winner and the toss decision.</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We have analyzed IPL data sets and predicted game results based on player performance.</a:t>
            </a:r>
          </a:p>
        </p:txBody>
      </p:sp>
      <p:sp>
        <p:nvSpPr>
          <p:cNvPr id="5" name="Slide Number Placeholder 4">
            <a:extLst>
              <a:ext uri="{FF2B5EF4-FFF2-40B4-BE49-F238E27FC236}">
                <a16:creationId xmlns:a16="http://schemas.microsoft.com/office/drawing/2014/main" id="{22783032-F2AB-1E8F-F7B2-008F7FCD3D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22CB90-1869-4AB5-941D-6105645BDFE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b="10693"/>
          <a:stretch/>
        </p:blipFill>
        <p:spPr>
          <a:xfrm>
            <a:off x="0" y="1761893"/>
            <a:ext cx="2379167" cy="2124760"/>
          </a:xfrm>
          <a:prstGeom prst="rect">
            <a:avLst/>
          </a:prstGeom>
        </p:spPr>
      </p:pic>
      <p:sp>
        <p:nvSpPr>
          <p:cNvPr id="3" name="Text Box 2"/>
          <p:cNvSpPr txBox="1"/>
          <p:nvPr/>
        </p:nvSpPr>
        <p:spPr>
          <a:xfrm>
            <a:off x="2335071" y="0"/>
            <a:ext cx="6808929" cy="5139869"/>
          </a:xfrm>
          <a:prstGeom prst="rect">
            <a:avLst/>
          </a:prstGeom>
          <a:ln w="9525">
            <a:solidFill>
              <a:srgbClr val="41B1C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endParaRPr lang="en-US" sz="1200" dirty="0">
              <a:latin typeface="Roboto" panose="02000000000000000000" pitchFamily="2" charset="0"/>
              <a:ea typeface="Roboto" panose="02000000000000000000" pitchFamily="2" charset="0"/>
            </a:endParaRPr>
          </a:p>
          <a:p>
            <a:pPr algn="just"/>
            <a:r>
              <a:rPr lang="en-US" sz="2800" b="1" dirty="0">
                <a:latin typeface="Roboto" panose="02000000000000000000" pitchFamily="2" charset="0"/>
                <a:ea typeface="Roboto" panose="02000000000000000000" pitchFamily="2" charset="0"/>
              </a:rPr>
              <a:t>REFERENCES</a:t>
            </a:r>
          </a:p>
          <a:p>
            <a:pPr marL="171450" indent="-171450" algn="just">
              <a:buFont typeface="Arial" panose="020B0604020202020204" pitchFamily="34" charset="0"/>
              <a:buChar char="•"/>
            </a:pPr>
            <a:r>
              <a:rPr lang="en-IN" sz="1200" dirty="0"/>
              <a:t>G. </a:t>
            </a:r>
            <a:r>
              <a:rPr lang="en-IN" sz="1200" dirty="0" err="1"/>
              <a:t>Sudhamathy</a:t>
            </a:r>
            <a:r>
              <a:rPr lang="en-IN" sz="1200" dirty="0"/>
              <a:t> and G. Raja Meenakshi, “PREDICTION ON IPL DATA USING MACHINE LEARNING” ICTACT JOURNAL ON SOFT COMPUTING, OCTOBER 2020</a:t>
            </a:r>
          </a:p>
          <a:p>
            <a:pPr marL="171450" indent="-171450" algn="just">
              <a:buFont typeface="Arial" panose="020B0604020202020204" pitchFamily="34" charset="0"/>
              <a:buChar char="•"/>
            </a:pPr>
            <a:r>
              <a:rPr lang="en-IN" sz="1200" dirty="0" err="1"/>
              <a:t>Aminulislamanik</a:t>
            </a:r>
            <a:r>
              <a:rPr lang="en-IN" sz="1200" dirty="0"/>
              <a:t>, </a:t>
            </a:r>
            <a:r>
              <a:rPr lang="en-IN" sz="1200" dirty="0" err="1"/>
              <a:t>SakifYeaser</a:t>
            </a:r>
            <a:r>
              <a:rPr lang="en-IN" sz="1200" dirty="0"/>
              <a:t>, A.G.M. Imam Hussain, Amitabha Chakrabarty, “Player’s Performance Prediction in ODI Cricket Using Machine Learning </a:t>
            </a:r>
            <a:r>
              <a:rPr lang="en-IN" sz="1200" dirty="0" err="1"/>
              <a:t>Algorithms,”BRAC</a:t>
            </a:r>
            <a:r>
              <a:rPr lang="en-IN" sz="1200" dirty="0"/>
              <a:t> university,2019.</a:t>
            </a:r>
          </a:p>
          <a:p>
            <a:pPr marL="171450" indent="-171450" algn="just">
              <a:buFont typeface="Arial" panose="020B0604020202020204" pitchFamily="34" charset="0"/>
              <a:buChar char="•"/>
            </a:pPr>
            <a:r>
              <a:rPr lang="en-IN" sz="1200" dirty="0" err="1"/>
              <a:t>KilariJaswanth</a:t>
            </a:r>
            <a:r>
              <a:rPr lang="en-IN" sz="1200" dirty="0"/>
              <a:t>, </a:t>
            </a:r>
            <a:r>
              <a:rPr lang="en-IN" sz="1200" dirty="0" err="1"/>
              <a:t>KenchamArun</a:t>
            </a:r>
            <a:r>
              <a:rPr lang="en-IN" sz="1200" dirty="0"/>
              <a:t>, B Deva </a:t>
            </a:r>
            <a:r>
              <a:rPr lang="en-IN" sz="1200" dirty="0" err="1"/>
              <a:t>Deekshith</a:t>
            </a:r>
            <a:r>
              <a:rPr lang="en-IN" sz="1200" dirty="0"/>
              <a:t>, </a:t>
            </a:r>
            <a:r>
              <a:rPr lang="en-IN" sz="1200" dirty="0" err="1"/>
              <a:t>KilariAshwik</a:t>
            </a:r>
            <a:r>
              <a:rPr lang="en-IN" sz="1200" dirty="0"/>
              <a:t>, Pavithra J, “</a:t>
            </a:r>
            <a:r>
              <a:rPr lang="en-IN" sz="1200" dirty="0" err="1"/>
              <a:t>Analyzing</a:t>
            </a:r>
            <a:r>
              <a:rPr lang="en-IN" sz="1200" dirty="0"/>
              <a:t> and Predicting Outcomes of IPL Cricket </a:t>
            </a:r>
            <a:r>
              <a:rPr lang="en-IN" sz="1200" dirty="0" err="1"/>
              <a:t>Data,”IRJET</a:t>
            </a:r>
            <a:r>
              <a:rPr lang="en-IN" sz="1200" dirty="0"/>
              <a:t> Volume: 09 Issue: 03, Mar 2022.</a:t>
            </a:r>
          </a:p>
          <a:p>
            <a:pPr marL="171450" indent="-171450" algn="just">
              <a:buFont typeface="Arial" panose="020B0604020202020204" pitchFamily="34" charset="0"/>
              <a:buChar char="•"/>
            </a:pPr>
            <a:r>
              <a:rPr lang="en-IN" sz="1200" dirty="0"/>
              <a:t>D. </a:t>
            </a:r>
            <a:r>
              <a:rPr lang="en-IN" sz="1200" dirty="0" err="1"/>
              <a:t>Jyothsna</a:t>
            </a:r>
            <a:r>
              <a:rPr lang="en-IN" sz="1200" dirty="0"/>
              <a:t>, K. Srikanth, “</a:t>
            </a:r>
            <a:r>
              <a:rPr lang="en-IN" sz="1200" dirty="0" err="1"/>
              <a:t>Analyzing</a:t>
            </a:r>
            <a:r>
              <a:rPr lang="en-IN" sz="1200" dirty="0"/>
              <a:t> and Predicting outcome of IPL Cricket Data”, International Journal of Innovative Research in Science, Engineering and </a:t>
            </a:r>
            <a:r>
              <a:rPr lang="en-IN" sz="1200" dirty="0" err="1"/>
              <a:t>Technology,Vol</a:t>
            </a:r>
            <a:r>
              <a:rPr lang="en-IN" sz="1200" dirty="0"/>
              <a:t>. 8, Issue 4, April 2019</a:t>
            </a:r>
          </a:p>
          <a:p>
            <a:pPr marL="171450" indent="-171450" algn="just">
              <a:buFont typeface="Arial" panose="020B0604020202020204" pitchFamily="34" charset="0"/>
              <a:buChar char="•"/>
            </a:pPr>
            <a:r>
              <a:rPr lang="en-IN" sz="1200" dirty="0" err="1"/>
              <a:t>SiddharthSinha</a:t>
            </a:r>
            <a:r>
              <a:rPr lang="en-IN" sz="1200" dirty="0"/>
              <a:t>, </a:t>
            </a:r>
            <a:r>
              <a:rPr lang="en-IN" sz="1200" dirty="0" err="1"/>
              <a:t>PrakashTripathi</a:t>
            </a:r>
            <a:r>
              <a:rPr lang="en-IN" sz="1200" dirty="0"/>
              <a:t>, </a:t>
            </a:r>
            <a:r>
              <a:rPr lang="en-IN" sz="1200" dirty="0" err="1"/>
              <a:t>AakashVishwakarma</a:t>
            </a:r>
            <a:r>
              <a:rPr lang="en-IN" sz="1200" dirty="0"/>
              <a:t>, Prof. </a:t>
            </a:r>
            <a:r>
              <a:rPr lang="en-IN" sz="1200" dirty="0" err="1"/>
              <a:t>AmrutaSankhe</a:t>
            </a:r>
            <a:r>
              <a:rPr lang="en-IN" sz="1200" dirty="0"/>
              <a:t>, “IPL Win Prediction System To Improve Team Performance using </a:t>
            </a:r>
            <a:r>
              <a:rPr lang="en-IN" sz="1200" dirty="0" err="1"/>
              <a:t>SVM.,”International</a:t>
            </a:r>
            <a:r>
              <a:rPr lang="en-IN" sz="1200" dirty="0"/>
              <a:t> Journal of Future Generation Communication and Networking Vol. 13, No. 1s, (2020), pp. 17- 23</a:t>
            </a:r>
          </a:p>
          <a:p>
            <a:pPr marL="171450" indent="-171450" algn="just">
              <a:buFont typeface="Arial" panose="020B0604020202020204" pitchFamily="34" charset="0"/>
              <a:buChar char="•"/>
            </a:pPr>
            <a:r>
              <a:rPr lang="en-IN" sz="1200" dirty="0" err="1"/>
              <a:t>Ruchitha</a:t>
            </a:r>
            <a:r>
              <a:rPr lang="en-IN" sz="1200" dirty="0"/>
              <a:t> M and </a:t>
            </a:r>
            <a:r>
              <a:rPr lang="en-IN" sz="1200" dirty="0" err="1"/>
              <a:t>Dr.</a:t>
            </a:r>
            <a:r>
              <a:rPr lang="en-IN" sz="1200" dirty="0"/>
              <a:t> </a:t>
            </a:r>
            <a:r>
              <a:rPr lang="en-IN" sz="1200" dirty="0" err="1"/>
              <a:t>Preeti</a:t>
            </a:r>
            <a:r>
              <a:rPr lang="en-IN" sz="1200" dirty="0"/>
              <a:t> Savant, “IPL WINNER PREDICTION USING ML ALGORITHMS”,</a:t>
            </a:r>
            <a:r>
              <a:rPr lang="en-IN" sz="1200" dirty="0" err="1"/>
              <a:t>IJEASTVol</a:t>
            </a:r>
            <a:r>
              <a:rPr lang="en-IN" sz="1200" dirty="0"/>
              <a:t>. 6, Issue 9, January 2022 • </a:t>
            </a:r>
            <a:r>
              <a:rPr lang="en-IN" sz="1200" dirty="0" err="1"/>
              <a:t>RabindraLamsal</a:t>
            </a:r>
            <a:r>
              <a:rPr lang="en-IN" sz="1200" dirty="0"/>
              <a:t> and Ayesha Choudhary, “Predicting Outcome of Indian Premier League (IPL) Matches Using Machine Learning”, arXiv:1809.09813 [</a:t>
            </a:r>
            <a:r>
              <a:rPr lang="en-IN" sz="1200" dirty="0" err="1"/>
              <a:t>stat.AP</a:t>
            </a:r>
            <a:r>
              <a:rPr lang="en-IN" sz="1200" dirty="0"/>
              <a:t>] (September 2018)</a:t>
            </a:r>
          </a:p>
          <a:p>
            <a:pPr marL="171450" indent="-171450" algn="just">
              <a:buFont typeface="Arial" panose="020B0604020202020204" pitchFamily="34" charset="0"/>
              <a:buChar char="•"/>
            </a:pPr>
            <a:r>
              <a:rPr lang="en-IN" sz="1200" dirty="0"/>
              <a:t>S. Abhishek, Ketaki V. Patil, P. Yuktha and S. </a:t>
            </a:r>
            <a:r>
              <a:rPr lang="en-IN" sz="1200" dirty="0" err="1"/>
              <a:t>Meghana,“Predictive</a:t>
            </a:r>
            <a:r>
              <a:rPr lang="en-IN" sz="1200" dirty="0"/>
              <a:t> Analysis of IPL Match Winner using Machine Learning </a:t>
            </a:r>
            <a:r>
              <a:rPr lang="en-IN" sz="1200" dirty="0" err="1"/>
              <a:t>Techniques”,International</a:t>
            </a:r>
            <a:r>
              <a:rPr lang="en-IN" sz="1200" dirty="0"/>
              <a:t> Journal of Innovative Technology and Exploring Engineering, Vol. 9, No. 1, pp.430-435, 2019.</a:t>
            </a:r>
          </a:p>
          <a:p>
            <a:pPr marL="171450" indent="-171450" algn="just">
              <a:buFont typeface="Arial" panose="020B0604020202020204" pitchFamily="34" charset="0"/>
              <a:buChar char="•"/>
            </a:pPr>
            <a:r>
              <a:rPr lang="en-IN" sz="1200" dirty="0"/>
              <a:t> </a:t>
            </a:r>
            <a:r>
              <a:rPr lang="en-IN" sz="1200" dirty="0" err="1"/>
              <a:t>Vistro</a:t>
            </a:r>
            <a:r>
              <a:rPr lang="en-IN" sz="1200" dirty="0"/>
              <a:t>, Daniel, Leo Gertrude </a:t>
            </a:r>
            <a:r>
              <a:rPr lang="en-IN" sz="1200" dirty="0" err="1"/>
              <a:t>David,“The</a:t>
            </a:r>
            <a:r>
              <a:rPr lang="en-IN" sz="1200" dirty="0"/>
              <a:t> cricket winner prediction with application of machine learning and data </a:t>
            </a:r>
            <a:r>
              <a:rPr lang="en-IN" sz="1200" dirty="0" err="1"/>
              <a:t>analytics,”International</a:t>
            </a:r>
            <a:r>
              <a:rPr lang="en-IN" sz="1200" dirty="0"/>
              <a:t> Journal of Scientific and Technology Research, Volume 8, Issue 09, 2019</a:t>
            </a:r>
            <a:r>
              <a:rPr lang="en-IN" altLang="en-US" sz="1200" dirty="0">
                <a:latin typeface="Roboto" panose="02000000000000000000" pitchFamily="2" charset="0"/>
                <a:ea typeface="Roboto" panose="02000000000000000000" pitchFamily="2" charset="0"/>
                <a:sym typeface="+mn-ea"/>
              </a:rPr>
              <a:t>.</a:t>
            </a:r>
          </a:p>
          <a:p>
            <a:pPr algn="just"/>
            <a:endParaRPr lang="en-US" sz="1200" dirty="0">
              <a:latin typeface="Roboto" panose="02000000000000000000" pitchFamily="2" charset="0"/>
              <a:ea typeface="Roboto" panose="02000000000000000000" pitchFamily="2" charset="0"/>
            </a:endParaRPr>
          </a:p>
        </p:txBody>
      </p:sp>
      <p:sp>
        <p:nvSpPr>
          <p:cNvPr id="4" name="Slide Number Placeholder 3">
            <a:extLst>
              <a:ext uri="{FF2B5EF4-FFF2-40B4-BE49-F238E27FC236}">
                <a16:creationId xmlns:a16="http://schemas.microsoft.com/office/drawing/2014/main" id="{B63F958E-86EC-EE67-1729-FF0BF5A6FE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A9EE72-1C63-46D7-9E5D-DC55AFA1FEF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4383" t="6170" r="4313" b="6652"/>
          <a:stretch/>
        </p:blipFill>
        <p:spPr>
          <a:xfrm>
            <a:off x="619676" y="0"/>
            <a:ext cx="7717438" cy="4602228"/>
          </a:xfrm>
          <a:prstGeom prst="rect">
            <a:avLst/>
          </a:prstGeom>
        </p:spPr>
      </p:pic>
      <p:sp>
        <p:nvSpPr>
          <p:cNvPr id="3" name="Slide Number Placeholder 2">
            <a:extLst>
              <a:ext uri="{FF2B5EF4-FFF2-40B4-BE49-F238E27FC236}">
                <a16:creationId xmlns:a16="http://schemas.microsoft.com/office/drawing/2014/main" id="{EA1914B4-8A46-7FFE-A7BF-A40EEED840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dirty="0"/>
          </a:p>
        </p:txBody>
      </p:sp>
    </p:spTree>
    <p:extLst>
      <p:ext uri="{BB962C8B-B14F-4D97-AF65-F5344CB8AC3E}">
        <p14:creationId xmlns:p14="http://schemas.microsoft.com/office/powerpoint/2010/main" val="3598814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C9BCB4-801C-4BAA-B05C-8B60D35A2523}"/>
              </a:ext>
            </a:extLst>
          </p:cNvPr>
          <p:cNvSpPr txBox="1"/>
          <p:nvPr/>
        </p:nvSpPr>
        <p:spPr>
          <a:xfrm>
            <a:off x="929967" y="631351"/>
            <a:ext cx="4572000" cy="2677656"/>
          </a:xfrm>
          <a:prstGeom prst="rect">
            <a:avLst/>
          </a:prstGeom>
          <a:noFill/>
        </p:spPr>
        <p:txBody>
          <a:bodyPr wrap="square">
            <a:spAutoFit/>
          </a:bodyPr>
          <a:lstStyle/>
          <a:p>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PRESENTED BY :</a:t>
            </a:r>
          </a:p>
          <a:p>
            <a:endPar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endParaRP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Kaiwalya </a:t>
            </a:r>
            <a:r>
              <a:rPr lang="en-IN" sz="2800" b="1"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Sevekar</a:t>
            </a: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   - 61</a:t>
            </a: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Yash </a:t>
            </a:r>
            <a:r>
              <a:rPr lang="en-IN" sz="2800" b="1"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Padol</a:t>
            </a: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              - 50</a:t>
            </a: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Chandan Sinha       - 07</a:t>
            </a: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Rizwan Shaikh        - 57</a:t>
            </a:r>
          </a:p>
        </p:txBody>
      </p:sp>
      <p:pic>
        <p:nvPicPr>
          <p:cNvPr id="3" name="Picture 2">
            <a:extLst>
              <a:ext uri="{FF2B5EF4-FFF2-40B4-BE49-F238E27FC236}">
                <a16:creationId xmlns:a16="http://schemas.microsoft.com/office/drawing/2014/main" id="{6CCE0265-1D9F-823E-EA57-E96F6C1C5086}"/>
              </a:ext>
            </a:extLst>
          </p:cNvPr>
          <p:cNvPicPr>
            <a:picLocks noChangeAspect="1"/>
          </p:cNvPicPr>
          <p:nvPr/>
        </p:nvPicPr>
        <p:blipFill>
          <a:blip r:embed="rId2"/>
          <a:stretch>
            <a:fillRect/>
          </a:stretch>
        </p:blipFill>
        <p:spPr>
          <a:xfrm>
            <a:off x="5039735" y="1207500"/>
            <a:ext cx="4104265" cy="3486419"/>
          </a:xfrm>
          <a:prstGeom prst="rect">
            <a:avLst/>
          </a:prstGeom>
        </p:spPr>
      </p:pic>
      <p:sp>
        <p:nvSpPr>
          <p:cNvPr id="4" name="Slide Number Placeholder 3">
            <a:extLst>
              <a:ext uri="{FF2B5EF4-FFF2-40B4-BE49-F238E27FC236}">
                <a16:creationId xmlns:a16="http://schemas.microsoft.com/office/drawing/2014/main" id="{FA4C86D0-2178-784F-89BA-49BE126182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dirty="0"/>
          </a:p>
        </p:txBody>
      </p:sp>
    </p:spTree>
    <p:extLst>
      <p:ext uri="{BB962C8B-B14F-4D97-AF65-F5344CB8AC3E}">
        <p14:creationId xmlns:p14="http://schemas.microsoft.com/office/powerpoint/2010/main" val="314666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800" b="1" dirty="0">
                <a:solidFill>
                  <a:schemeClr val="tx1"/>
                </a:solidFill>
                <a:latin typeface="Fira Sans" panose="020B0503050000020004"/>
                <a:ea typeface="Fira Sans" panose="020B0503050000020004"/>
                <a:cs typeface="Fira Sans" panose="020B0503050000020004"/>
                <a:sym typeface="Fira Sans" panose="020B0503050000020004"/>
              </a:rPr>
              <a:t>DOMAIN – </a:t>
            </a:r>
            <a:r>
              <a:rPr lang="en-US" sz="2800" b="1" dirty="0">
                <a:solidFill>
                  <a:schemeClr val="tx1"/>
                </a:solidFill>
                <a:latin typeface="Fira Sans" panose="020B0503050000020004"/>
                <a:ea typeface="Fira Sans" panose="020B0503050000020004"/>
                <a:cs typeface="Fira Sans" panose="020B0503050000020004"/>
                <a:sym typeface="Fira Sans" panose="020B0503050000020004"/>
              </a:rPr>
              <a:t>Data Science and Machine Learning</a:t>
            </a:r>
            <a:endParaRPr lang="en-IN" sz="2800" b="1" dirty="0">
              <a:solidFill>
                <a:schemeClr val="tx1"/>
              </a:solidFill>
              <a:latin typeface="Fira Sans" panose="020B0503050000020004"/>
              <a:ea typeface="Fira Sans" panose="020B0503050000020004"/>
              <a:cs typeface="Fira Sans" panose="020B0503050000020004"/>
              <a:sym typeface="Fira Sans" panose="020B0503050000020004"/>
            </a:endParaRPr>
          </a:p>
        </p:txBody>
      </p:sp>
      <p:sp>
        <p:nvSpPr>
          <p:cNvPr id="84" name="TextBox 83"/>
          <p:cNvSpPr txBox="1"/>
          <p:nvPr/>
        </p:nvSpPr>
        <p:spPr>
          <a:xfrm>
            <a:off x="311700" y="1328629"/>
            <a:ext cx="8462006" cy="830997"/>
          </a:xfrm>
          <a:prstGeom prst="rect">
            <a:avLst/>
          </a:prstGeom>
          <a:noFill/>
        </p:spPr>
        <p:txBody>
          <a:bodyPr wrap="square">
            <a:spAutoFit/>
          </a:bodyPr>
          <a:lstStyle/>
          <a:p>
            <a:pPr algn="just"/>
            <a:r>
              <a:rPr lang="en-US" sz="1200" dirty="0">
                <a:latin typeface="Roboto" panose="02000000000000000000" pitchFamily="2" charset="0"/>
                <a:ea typeface="Roboto" panose="02000000000000000000" pitchFamily="2" charset="0"/>
              </a:rPr>
              <a:t>Machine Learning is the preferred technique of predicting or classifying information to assist folks in creating necessary selections. </a:t>
            </a:r>
          </a:p>
          <a:p>
            <a:pPr algn="just"/>
            <a:r>
              <a:rPr lang="en-US" sz="1200" dirty="0">
                <a:latin typeface="Roboto" panose="02000000000000000000" pitchFamily="2" charset="0"/>
                <a:ea typeface="Roboto" panose="02000000000000000000" pitchFamily="2" charset="0"/>
              </a:rPr>
              <a:t>Machine Learning algorithms are trained over instances or examples through that they learn from past experiences and analyze the historical knowledge.</a:t>
            </a:r>
          </a:p>
        </p:txBody>
      </p:sp>
      <p:graphicFrame>
        <p:nvGraphicFramePr>
          <p:cNvPr id="3" name="Diagram 2"/>
          <p:cNvGraphicFramePr/>
          <p:nvPr/>
        </p:nvGraphicFramePr>
        <p:xfrm>
          <a:off x="1709612" y="2002612"/>
          <a:ext cx="5724775" cy="2848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FE083E1-D2F2-10E7-70FD-5D4DF615B7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899821" y="1045774"/>
          <a:ext cx="5537547" cy="3162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77145" y="104487"/>
            <a:ext cx="2982897" cy="1015663"/>
          </a:xfrm>
          <a:prstGeom prst="rect">
            <a:avLst/>
          </a:prstGeom>
          <a:noFill/>
          <a:ln>
            <a:solidFill>
              <a:srgbClr val="58B49F"/>
            </a:solidFill>
          </a:ln>
        </p:spPr>
        <p:txBody>
          <a:bodyPr wrap="square" rtlCol="0">
            <a:spAutoFit/>
          </a:bodyPr>
          <a:lstStyle/>
          <a:p>
            <a:pPr marL="171450" indent="-171450" algn="just">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Define measurable and quantifiable goals</a:t>
            </a:r>
          </a:p>
          <a:p>
            <a:pPr marL="171450" indent="-171450" algn="just">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Use this stage to learn about the problem</a:t>
            </a:r>
          </a:p>
          <a:p>
            <a:pPr marL="171450" indent="-171450" algn="just">
              <a:buClr>
                <a:schemeClr val="accent1"/>
              </a:buClr>
              <a:buFont typeface="Arial" panose="020B0604020202020204" pitchFamily="34" charset="0"/>
              <a:buChar char="•"/>
            </a:pPr>
            <a:endParaRPr lang="en-IN" sz="1200" dirty="0">
              <a:solidFill>
                <a:schemeClr val="accent1"/>
              </a:solidFill>
              <a:latin typeface="Roboto" panose="02000000000000000000" pitchFamily="2" charset="0"/>
              <a:ea typeface="Roboto" panose="02000000000000000000" pitchFamily="2" charset="0"/>
            </a:endParaRPr>
          </a:p>
        </p:txBody>
      </p:sp>
      <p:sp>
        <p:nvSpPr>
          <p:cNvPr id="8" name="TextBox 7"/>
          <p:cNvSpPr txBox="1"/>
          <p:nvPr/>
        </p:nvSpPr>
        <p:spPr>
          <a:xfrm>
            <a:off x="6572963" y="1276591"/>
            <a:ext cx="2050742" cy="830997"/>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Normalization </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Transformation</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Missing values</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Outliers </a:t>
            </a:r>
            <a:endParaRPr lang="en-IN" sz="1200" dirty="0">
              <a:solidFill>
                <a:schemeClr val="accent1"/>
              </a:solidFill>
              <a:latin typeface="Roboto" panose="02000000000000000000" pitchFamily="2" charset="0"/>
              <a:ea typeface="Roboto" panose="02000000000000000000" pitchFamily="2" charset="0"/>
            </a:endParaRPr>
          </a:p>
        </p:txBody>
      </p:sp>
      <p:sp>
        <p:nvSpPr>
          <p:cNvPr id="9" name="TextBox 8"/>
          <p:cNvSpPr txBox="1"/>
          <p:nvPr/>
        </p:nvSpPr>
        <p:spPr>
          <a:xfrm>
            <a:off x="6063447" y="4096083"/>
            <a:ext cx="2396972" cy="1015663"/>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Data splitting </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Features engineering </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Estimating performance</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Evaluation and model selection</a:t>
            </a:r>
            <a:endParaRPr lang="en-IN" sz="1200" dirty="0">
              <a:solidFill>
                <a:schemeClr val="accent1"/>
              </a:solidFill>
              <a:latin typeface="Roboto" panose="02000000000000000000" pitchFamily="2" charset="0"/>
              <a:ea typeface="Roboto" panose="02000000000000000000" pitchFamily="2" charset="0"/>
            </a:endParaRPr>
          </a:p>
        </p:txBody>
      </p:sp>
      <p:sp>
        <p:nvSpPr>
          <p:cNvPr id="10" name="TextBox 9"/>
          <p:cNvSpPr txBox="1"/>
          <p:nvPr/>
        </p:nvSpPr>
        <p:spPr>
          <a:xfrm>
            <a:off x="266330" y="4081357"/>
            <a:ext cx="3009530" cy="1015663"/>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Study model accuracy</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Works better than the naïve approach or previous systems</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Do the results make sense in the context of the problem</a:t>
            </a:r>
            <a:endParaRPr lang="en-IN" sz="1200" dirty="0">
              <a:solidFill>
                <a:schemeClr val="accent1"/>
              </a:solidFill>
              <a:latin typeface="Roboto" panose="02000000000000000000" pitchFamily="2" charset="0"/>
              <a:ea typeface="Roboto" panose="02000000000000000000" pitchFamily="2" charset="0"/>
            </a:endParaRPr>
          </a:p>
        </p:txBody>
      </p:sp>
      <p:sp>
        <p:nvSpPr>
          <p:cNvPr id="11" name="TextBox 10"/>
          <p:cNvSpPr txBox="1"/>
          <p:nvPr/>
        </p:nvSpPr>
        <p:spPr>
          <a:xfrm>
            <a:off x="266330" y="1184259"/>
            <a:ext cx="2489775" cy="1015663"/>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Placing a finished machine learning model into live environment where it can be used for its intended purpose.</a:t>
            </a:r>
            <a:endParaRPr lang="en-IN" sz="1200" dirty="0">
              <a:solidFill>
                <a:schemeClr val="accent1"/>
              </a:solidFill>
              <a:latin typeface="Roboto" panose="02000000000000000000" pitchFamily="2" charset="0"/>
              <a:ea typeface="Roboto" panose="02000000000000000000" pitchFamily="2" charset="0"/>
            </a:endParaRPr>
          </a:p>
        </p:txBody>
      </p:sp>
      <p:sp>
        <p:nvSpPr>
          <p:cNvPr id="12" name="TextBox 11"/>
          <p:cNvSpPr txBox="1"/>
          <p:nvPr/>
        </p:nvSpPr>
        <p:spPr>
          <a:xfrm>
            <a:off x="4071911" y="2199922"/>
            <a:ext cx="1193364" cy="954107"/>
          </a:xfrm>
          <a:prstGeom prst="rect">
            <a:avLst/>
          </a:prstGeom>
          <a:noFill/>
        </p:spPr>
        <p:txBody>
          <a:bodyPr wrap="square" rtlCol="0">
            <a:spAutoFit/>
          </a:bodyPr>
          <a:lstStyle/>
          <a:p>
            <a:pPr algn="ctr"/>
            <a:r>
              <a:rPr lang="en-US" b="1" dirty="0">
                <a:solidFill>
                  <a:schemeClr val="tx1"/>
                </a:solidFill>
                <a:latin typeface="Roboto" panose="02000000000000000000" pitchFamily="2" charset="0"/>
                <a:ea typeface="Roboto" panose="02000000000000000000" pitchFamily="2" charset="0"/>
              </a:rPr>
              <a:t>MACHINE LEARNING AS A PROCESS</a:t>
            </a:r>
            <a:endParaRPr lang="en-IN" b="1" dirty="0">
              <a:solidFill>
                <a:schemeClr val="tx1"/>
              </a:solidFill>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49C44553-B834-F516-272E-437401E301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15" y="480542"/>
            <a:ext cx="5731329" cy="2185214"/>
          </a:xfrm>
          <a:prstGeom prst="rect">
            <a:avLst/>
          </a:prstGeom>
          <a:noFill/>
          <a:ln>
            <a:solidFill>
              <a:srgbClr val="58B49F"/>
            </a:solidFill>
          </a:ln>
        </p:spPr>
        <p:txBody>
          <a:bodyPr wrap="square">
            <a:spAutoFit/>
          </a:bodyPr>
          <a:lstStyle/>
          <a:p>
            <a:r>
              <a:rPr lang="en-US" sz="2800" b="1" dirty="0">
                <a:latin typeface="Roboto" panose="02000000000000000000" pitchFamily="2" charset="0"/>
                <a:ea typeface="Roboto" panose="02000000000000000000" pitchFamily="2" charset="0"/>
              </a:rPr>
              <a:t>INTRODUCTION OF THE PROJECT </a:t>
            </a:r>
          </a:p>
          <a:p>
            <a:endParaRPr lang="en-US" sz="1200" b="1" dirty="0">
              <a:latin typeface="Roboto" panose="02000000000000000000" pitchFamily="2" charset="0"/>
              <a:ea typeface="Roboto" panose="02000000000000000000" pitchFamily="2" charset="0"/>
            </a:endParaRP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IPL data analysis &amp; prediction is a machine learning based model which will predict the result of ongoing matches by using different machine learning algorithms along with complete analysis of various aspects of the match.</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By using this model teams or franchise can make strategies and implement for their benefits.</a:t>
            </a:r>
          </a:p>
          <a:p>
            <a:pPr marL="171450" indent="-171450">
              <a:buFont typeface="Arial" panose="020B0604020202020204" pitchFamily="34" charset="0"/>
              <a:buChar char="•"/>
            </a:pPr>
            <a:r>
              <a:rPr lang="en-US" sz="1200" dirty="0">
                <a:solidFill>
                  <a:schemeClr val="accent5">
                    <a:lumMod val="75000"/>
                  </a:schemeClr>
                </a:solidFill>
                <a:latin typeface="Roboto" panose="02000000000000000000" pitchFamily="2" charset="0"/>
                <a:ea typeface="Roboto" panose="02000000000000000000" pitchFamily="2" charset="0"/>
              </a:rPr>
              <a:t>The main challenge for implementing this model is that the result of the match can change with in few balls so the prediction can vary highly due to this we need to this build a suitable model.</a:t>
            </a:r>
          </a:p>
        </p:txBody>
      </p:sp>
      <p:grpSp>
        <p:nvGrpSpPr>
          <p:cNvPr id="10" name="Group 9"/>
          <p:cNvGrpSpPr/>
          <p:nvPr/>
        </p:nvGrpSpPr>
        <p:grpSpPr>
          <a:xfrm>
            <a:off x="5366678" y="1559377"/>
            <a:ext cx="3336450" cy="3331029"/>
            <a:chOff x="5177766" y="761175"/>
            <a:chExt cx="3630364" cy="3709674"/>
          </a:xfrm>
        </p:grpSpPr>
        <p:pic>
          <p:nvPicPr>
            <p:cNvPr id="4" name="Picture 3"/>
            <p:cNvPicPr>
              <a:picLocks noChangeAspect="1"/>
            </p:cNvPicPr>
            <p:nvPr/>
          </p:nvPicPr>
          <p:blipFill>
            <a:blip r:embed="rId2"/>
            <a:stretch>
              <a:fillRect/>
            </a:stretch>
          </p:blipFill>
          <p:spPr>
            <a:xfrm>
              <a:off x="5177766" y="1036471"/>
              <a:ext cx="2705980" cy="2824332"/>
            </a:xfrm>
            <a:prstGeom prst="rect">
              <a:avLst/>
            </a:prstGeom>
          </p:spPr>
        </p:pic>
        <p:pic>
          <p:nvPicPr>
            <p:cNvPr id="7" name="Picture 6"/>
            <p:cNvPicPr>
              <a:picLocks noChangeAspect="1"/>
            </p:cNvPicPr>
            <p:nvPr/>
          </p:nvPicPr>
          <p:blipFill>
            <a:blip r:embed="rId3"/>
            <a:stretch>
              <a:fillRect/>
            </a:stretch>
          </p:blipFill>
          <p:spPr>
            <a:xfrm>
              <a:off x="7655886" y="3221061"/>
              <a:ext cx="1152244" cy="1249788"/>
            </a:xfrm>
            <a:prstGeom prst="rect">
              <a:avLst/>
            </a:prstGeom>
          </p:spPr>
        </p:pic>
        <p:pic>
          <p:nvPicPr>
            <p:cNvPr id="8" name="Picture 7"/>
            <p:cNvPicPr>
              <a:picLocks noChangeAspect="1"/>
            </p:cNvPicPr>
            <p:nvPr/>
          </p:nvPicPr>
          <p:blipFill>
            <a:blip r:embed="rId4"/>
            <a:stretch>
              <a:fillRect/>
            </a:stretch>
          </p:blipFill>
          <p:spPr>
            <a:xfrm>
              <a:off x="7703543" y="2102711"/>
              <a:ext cx="849280" cy="1026602"/>
            </a:xfrm>
            <a:prstGeom prst="rect">
              <a:avLst/>
            </a:prstGeom>
          </p:spPr>
        </p:pic>
        <p:pic>
          <p:nvPicPr>
            <p:cNvPr id="9" name="Picture 8"/>
            <p:cNvPicPr>
              <a:picLocks noChangeAspect="1"/>
            </p:cNvPicPr>
            <p:nvPr/>
          </p:nvPicPr>
          <p:blipFill>
            <a:blip r:embed="rId5"/>
            <a:stretch>
              <a:fillRect/>
            </a:stretch>
          </p:blipFill>
          <p:spPr>
            <a:xfrm>
              <a:off x="7573399" y="761175"/>
              <a:ext cx="1109568" cy="1249788"/>
            </a:xfrm>
            <a:prstGeom prst="rect">
              <a:avLst/>
            </a:prstGeom>
          </p:spPr>
        </p:pic>
      </p:grpSp>
      <p:sp>
        <p:nvSpPr>
          <p:cNvPr id="5" name="Slide Number Placeholder 4">
            <a:extLst>
              <a:ext uri="{FF2B5EF4-FFF2-40B4-BE49-F238E27FC236}">
                <a16:creationId xmlns:a16="http://schemas.microsoft.com/office/drawing/2014/main" id="{03156E58-5257-397C-2AD4-7208DE2AA0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7674" b="94245" l="8466" r="90895">
                        <a14:foregroundMark x1="50319" y1="7674" x2="44249" y2="8393"/>
                        <a14:foregroundMark x1="16454" y1="66187" x2="14058" y2="76499"/>
                        <a14:foregroundMark x1="65016" y1="76978" x2="66294" y2="85372"/>
                        <a14:foregroundMark x1="77157" y1="93046" x2="72843" y2="94484"/>
                        <a14:foregroundMark x1="91054" y1="66187" x2="86102" y2="81775"/>
                        <a14:foregroundMark x1="8466" y1="79137" x2="8466" y2="85132"/>
                        <a14:foregroundMark x1="87540" y1="84892" x2="84345" y2="89209"/>
                        <a14:foregroundMark x1="89457" y1="80815" x2="88339" y2="85851"/>
                        <a14:foregroundMark x1="90256" y1="77218" x2="88179" y2="85851"/>
                      </a14:backgroundRemoval>
                    </a14:imgEffect>
                  </a14:imgLayer>
                </a14:imgProps>
              </a:ext>
            </a:extLst>
          </a:blip>
          <a:stretch>
            <a:fillRect/>
          </a:stretch>
        </p:blipFill>
        <p:spPr>
          <a:xfrm>
            <a:off x="-364158" y="2086589"/>
            <a:ext cx="4772874" cy="3179375"/>
          </a:xfrm>
          <a:prstGeom prst="rect">
            <a:avLst/>
          </a:prstGeom>
        </p:spPr>
      </p:pic>
      <p:sp>
        <p:nvSpPr>
          <p:cNvPr id="3" name="TextBox 2"/>
          <p:cNvSpPr txBox="1"/>
          <p:nvPr/>
        </p:nvSpPr>
        <p:spPr>
          <a:xfrm>
            <a:off x="2857497" y="370679"/>
            <a:ext cx="6090559" cy="243143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PROBLEM STATEMENT</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main objective is to predict the IPL Match Result that would be beneficial for the franchises and authorities who are at a position of decision making.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IPL has a large set of audience.</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In cricket, particularly IPL is most watched and loved by the people, where no one can guess who will win the match until the last ball of the last over.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main purpose of this research work is to find the best prediction model i.e. the best machine learning technique which will predict the match winner out of the two teams. </a:t>
            </a:r>
          </a:p>
        </p:txBody>
      </p:sp>
      <p:sp>
        <p:nvSpPr>
          <p:cNvPr id="4" name="Slide Number Placeholder 3">
            <a:extLst>
              <a:ext uri="{FF2B5EF4-FFF2-40B4-BE49-F238E27FC236}">
                <a16:creationId xmlns:a16="http://schemas.microsoft.com/office/drawing/2014/main" id="{E7069800-84E7-488B-8D21-F83AD6DE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39805" y="801953"/>
            <a:ext cx="6147640" cy="243143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PURPOSE</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purpose of the application is to build an effective predictive modeling tool that can accurately predict the match outcome based on several different critical features that it takes from the user such as the target scorer, elements of the allotted overs, the total number of balls and wickets remaining. </a:t>
            </a:r>
          </a:p>
          <a:p>
            <a:pPr marL="171450" indent="-171450" algn="just">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purpose is to find insights the player during the course of the season by visually analyzing all the basic features</a:t>
            </a:r>
          </a:p>
          <a:p>
            <a:pPr marL="171450" indent="-171450" algn="just">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76144" y1="19281" x2="72386" y2="20588"/>
                        <a14:foregroundMark x1="49837" y1="73856" x2="49837" y2="83497"/>
                        <a14:foregroundMark x1="50654" y1="73039" x2="50654" y2="80556"/>
                      </a14:backgroundRemoval>
                    </a14:imgEffect>
                    <a14:imgEffect>
                      <a14:brightnessContrast contrast="20000"/>
                    </a14:imgEffect>
                    <a14:imgEffect>
                      <a14:saturation sat="66000"/>
                    </a14:imgEffect>
                  </a14:imgLayer>
                </a14:imgProps>
              </a:ext>
            </a:extLst>
          </a:blip>
          <a:stretch>
            <a:fillRect/>
          </a:stretch>
        </p:blipFill>
        <p:spPr>
          <a:xfrm>
            <a:off x="5143027" y="1496291"/>
            <a:ext cx="4159670" cy="4159670"/>
          </a:xfrm>
          <a:prstGeom prst="rect">
            <a:avLst/>
          </a:prstGeom>
        </p:spPr>
      </p:pic>
      <p:sp>
        <p:nvSpPr>
          <p:cNvPr id="3" name="Slide Number Placeholder 2">
            <a:extLst>
              <a:ext uri="{FF2B5EF4-FFF2-40B4-BE49-F238E27FC236}">
                <a16:creationId xmlns:a16="http://schemas.microsoft.com/office/drawing/2014/main" id="{1C5B9685-7790-9FCF-57DD-C9C29F4160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627" t="10502" r="4816" b="12224"/>
          <a:stretch>
            <a:fillRect/>
          </a:stretch>
        </p:blipFill>
        <p:spPr>
          <a:xfrm>
            <a:off x="0" y="2571751"/>
            <a:ext cx="4079542" cy="2571750"/>
          </a:xfrm>
          <a:prstGeom prst="rect">
            <a:avLst/>
          </a:prstGeom>
        </p:spPr>
      </p:pic>
      <p:sp>
        <p:nvSpPr>
          <p:cNvPr id="3" name="TextBox 2"/>
          <p:cNvSpPr txBox="1"/>
          <p:nvPr/>
        </p:nvSpPr>
        <p:spPr>
          <a:xfrm>
            <a:off x="3328869" y="299053"/>
            <a:ext cx="5535521" cy="335476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LITERATURE SURVEY</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research paper of G.Sudhamathy helps to understand the different machine learning algorithms working principal and their implementation .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creates the Model and Training dataset and helps to predict with the help of the model created.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role of classification is clarify in the paper of Tejinder Singh it gives proper information or use of naive bias and linear regression.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They gives the proper knowledge of data collection and preparation also how to train the data and test the data is given by them which is more helpful.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support vector machines brief idea is been taken from Aminul Islam Anik paper which is about players performance in this paper the idea about SVM system is given in detailed where the player performance prediction is given by collecting the old information or data.</a:t>
            </a:r>
          </a:p>
        </p:txBody>
      </p:sp>
      <p:sp>
        <p:nvSpPr>
          <p:cNvPr id="5" name="Slide Number Placeholder 4">
            <a:extLst>
              <a:ext uri="{FF2B5EF4-FFF2-40B4-BE49-F238E27FC236}">
                <a16:creationId xmlns:a16="http://schemas.microsoft.com/office/drawing/2014/main" id="{50270D2A-5664-5069-F728-B2AD65D55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47362" y="684148"/>
            <a:ext cx="8739698" cy="3282760"/>
          </a:xfrm>
          <a:prstGeom prst="rect">
            <a:avLst/>
          </a:prstGeom>
          <a:ln>
            <a:solidFill>
              <a:srgbClr val="58B49F"/>
            </a:solidFill>
          </a:ln>
        </p:spPr>
      </p:pic>
      <p:sp>
        <p:nvSpPr>
          <p:cNvPr id="3" name="TextBox 2"/>
          <p:cNvSpPr txBox="1"/>
          <p:nvPr/>
        </p:nvSpPr>
        <p:spPr>
          <a:xfrm>
            <a:off x="2456033" y="79157"/>
            <a:ext cx="5116106" cy="523220"/>
          </a:xfrm>
          <a:prstGeom prst="rect">
            <a:avLst/>
          </a:prstGeom>
          <a:noFill/>
        </p:spPr>
        <p:txBody>
          <a:bodyPr wrap="square" rtlCol="0">
            <a:spAutoFit/>
          </a:bodyPr>
          <a:lstStyle/>
          <a:p>
            <a:r>
              <a:rPr lang="en-IN" sz="2800" b="1" dirty="0">
                <a:latin typeface="Roboto" panose="02000000000000000000" pitchFamily="2" charset="0"/>
                <a:ea typeface="Roboto" panose="02000000000000000000" pitchFamily="2" charset="0"/>
              </a:rPr>
              <a:t>SYSTEM ARCHITECTURE</a:t>
            </a:r>
          </a:p>
        </p:txBody>
      </p:sp>
      <p:sp>
        <p:nvSpPr>
          <p:cNvPr id="5" name="TextBox 4"/>
          <p:cNvSpPr txBox="1"/>
          <p:nvPr/>
        </p:nvSpPr>
        <p:spPr>
          <a:xfrm>
            <a:off x="147361" y="4048680"/>
            <a:ext cx="8739699" cy="1015663"/>
          </a:xfrm>
          <a:prstGeom prst="rect">
            <a:avLst/>
          </a:prstGeom>
          <a:noFill/>
          <a:ln>
            <a:solidFill>
              <a:srgbClr val="58B49F"/>
            </a:solidFill>
          </a:ln>
        </p:spPr>
        <p:txBody>
          <a:bodyPr wrap="square">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Acquisition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Pre-processing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Feature Selection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Training Classification Methods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Testing Data</a:t>
            </a:r>
          </a:p>
        </p:txBody>
      </p:sp>
      <p:sp>
        <p:nvSpPr>
          <p:cNvPr id="6" name="Slide Number Placeholder 5">
            <a:extLst>
              <a:ext uri="{FF2B5EF4-FFF2-40B4-BE49-F238E27FC236}">
                <a16:creationId xmlns:a16="http://schemas.microsoft.com/office/drawing/2014/main" id="{5A9A9B2B-E1AA-5213-6475-257A38B769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dirty="0"/>
          </a:p>
        </p:txBody>
      </p:sp>
    </p:spTree>
  </p:cSld>
  <p:clrMapOvr>
    <a:masterClrMapping/>
  </p:clrMapOvr>
</p:sld>
</file>

<file path=ppt/theme/theme1.xml><?xml version="1.0" encoding="utf-8"?>
<a:theme xmlns:a="http://schemas.openxmlformats.org/drawingml/2006/main" name="Sports Infographics by Slidesgo">
  <a:themeElements>
    <a:clrScheme name="Simple Light">
      <a:dk1>
        <a:srgbClr val="000000"/>
      </a:dk1>
      <a:lt1>
        <a:srgbClr val="FFFFFF"/>
      </a:lt1>
      <a:dk2>
        <a:srgbClr val="595959"/>
      </a:dk2>
      <a:lt2>
        <a:srgbClr val="EEEEEE"/>
      </a:lt2>
      <a:accent1>
        <a:srgbClr val="006867"/>
      </a:accent1>
      <a:accent2>
        <a:srgbClr val="62C7B0"/>
      </a:accent2>
      <a:accent3>
        <a:srgbClr val="97E5D4"/>
      </a:accent3>
      <a:accent4>
        <a:srgbClr val="FF7169"/>
      </a:accent4>
      <a:accent5>
        <a:srgbClr val="C04E48"/>
      </a:accent5>
      <a:accent6>
        <a:srgbClr val="B45482"/>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2068</Words>
  <Application>Microsoft Office PowerPoint</Application>
  <PresentationFormat>On-screen Show (16:9)</PresentationFormat>
  <Paragraphs>195</Paragraphs>
  <Slides>29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Fira Sans</vt:lpstr>
      <vt:lpstr>Arial</vt:lpstr>
      <vt:lpstr>Roboto</vt:lpstr>
      <vt:lpstr>Sports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Chikoo</dc:creator>
  <cp:lastModifiedBy>Chandan Sinha</cp:lastModifiedBy>
  <cp:revision>55</cp:revision>
  <dcterms:created xsi:type="dcterms:W3CDTF">2022-11-22T19:06:54Z</dcterms:created>
  <dcterms:modified xsi:type="dcterms:W3CDTF">2023-06-02T23:19:44Z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2FBEC30FCE05410FBD9981605AC5E2BE</vt:lpwstr>
  </property>
  <property fmtid="{D5CDD505-2E9C-101B-9397-08002B2CF9AE}" pid="3" name="KSOProductBuildVer">
    <vt:lpwstr>1033-11.2.0.11380</vt:lpwstr>
  </property>
</Properties>
</file>